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2" r:id="rId2"/>
    <p:sldId id="257" r:id="rId3"/>
    <p:sldId id="261" r:id="rId4"/>
    <p:sldId id="258" r:id="rId5"/>
  </p:sldIdLst>
  <p:sldSz cx="6858000" cy="9144000" type="screen4x3"/>
  <p:notesSz cx="6799263" cy="9929813"/>
  <p:defaultTextStyle>
    <a:defPPr>
      <a:defRPr lang="fr-FR"/>
    </a:defPPr>
    <a:lvl1pPr algn="l" defTabSz="912813" rtl="0" fontAlgn="base">
      <a:spcBef>
        <a:spcPct val="0"/>
      </a:spcBef>
      <a:spcAft>
        <a:spcPct val="0"/>
      </a:spcAft>
      <a:defRPr kern="1200">
        <a:solidFill>
          <a:schemeClr val="tx1"/>
        </a:solidFill>
        <a:latin typeface="Arial" charset="0"/>
        <a:ea typeface="ＭＳ Ｐゴシック" pitchFamily="34" charset="-128"/>
        <a:cs typeface="+mn-cs"/>
      </a:defRPr>
    </a:lvl1pPr>
    <a:lvl2pPr marL="4556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2pPr>
    <a:lvl3pPr marL="9128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3pPr>
    <a:lvl4pPr marL="13700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4pPr>
    <a:lvl5pPr marL="18272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10F"/>
    <a:srgbClr val="5EB6E4"/>
    <a:srgbClr val="DE952E"/>
    <a:srgbClr val="99CC00"/>
    <a:srgbClr val="66FF33"/>
    <a:srgbClr val="99FF33"/>
    <a:srgbClr val="A4C408"/>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58" autoAdjust="0"/>
    <p:restoredTop sz="94639" autoAdjust="0"/>
  </p:normalViewPr>
  <p:slideViewPr>
    <p:cSldViewPr>
      <p:cViewPr>
        <p:scale>
          <a:sx n="100" d="100"/>
          <a:sy n="100" d="100"/>
        </p:scale>
        <p:origin x="-1614" y="-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83A712A-DC56-4115-9E2B-87F9B58A049F}" type="datetime1">
              <a:rPr lang="fr-FR"/>
              <a:pPr>
                <a:defRPr/>
              </a:pPr>
              <a:t>04/11/2014</a:t>
            </a:fld>
            <a:endParaRPr lang="nl-NL"/>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D61570FE-5DB2-485F-BED0-8F3449A08FEA}" type="slidenum">
              <a:rPr lang="fr-FR"/>
              <a:pPr>
                <a:defRPr/>
              </a:pPr>
              <a:t>‹N°›</a:t>
            </a:fld>
            <a:endParaRPr lang="nl-NL"/>
          </a:p>
        </p:txBody>
      </p:sp>
    </p:spTree>
    <p:extLst>
      <p:ext uri="{BB962C8B-B14F-4D97-AF65-F5344CB8AC3E}">
        <p14:creationId xmlns:p14="http://schemas.microsoft.com/office/powerpoint/2010/main" val="3305107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4851A89-8117-40B1-AA2B-112BC86D2C6B}" type="datetime1">
              <a:rPr lang="fr-FR"/>
              <a:pPr>
                <a:defRPr/>
              </a:pPr>
              <a:t>04/11/2014</a:t>
            </a:fld>
            <a:endParaRPr lang="nl-NL"/>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AE22C07-D5D6-4717-B245-ACAC80BE67A9}" type="slidenum">
              <a:rPr lang="fr-FR"/>
              <a:pPr>
                <a:defRPr/>
              </a:pPr>
              <a:t>‹N°›</a:t>
            </a:fld>
            <a:endParaRPr lang="nl-NL"/>
          </a:p>
        </p:txBody>
      </p:sp>
    </p:spTree>
    <p:extLst>
      <p:ext uri="{BB962C8B-B14F-4D97-AF65-F5344CB8AC3E}">
        <p14:creationId xmlns:p14="http://schemas.microsoft.com/office/powerpoint/2010/main" val="6810499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1</a:t>
            </a:fld>
            <a:endParaRPr lang="fr-FR" sz="1200" b="0" i="0">
              <a:latin typeface="Calibri"/>
              <a:ea typeface="ＭＳ Ｐゴシック"/>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2</a:t>
            </a:fld>
            <a:endParaRPr lang="nl-NL" sz="1200" b="0" i="0">
              <a:latin typeface="Calibri"/>
              <a:ea typeface="ＭＳ Ｐゴシック"/>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8435"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149AAF93-064D-45EC-A69A-D1D092FA6883}" type="slidenum">
              <a:rPr lang="fr-FR" sz="1200" b="0" i="0">
                <a:latin typeface="Calibri"/>
                <a:ea typeface="ＭＳ Ｐゴシック"/>
                <a:cs typeface="+mn-cs"/>
              </a:rPr>
              <a:pPr algn="r" defTabSz="914400">
                <a:buNone/>
              </a:pPr>
              <a:t>4</a:t>
            </a:fld>
            <a:endParaRPr lang="nl-NL" sz="1200" b="0" i="0">
              <a:latin typeface="Calibri"/>
              <a:ea typeface="ＭＳ Ｐゴシック"/>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18B36BE4-1E57-48E6-A21E-C784B5296ED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92CC429-8202-4309-AD57-DE2527CF99CC}"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3F185F3-3B94-47B6-8A3A-826B7B1E3285}"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1675841-4A17-4DF7-8215-11DB022D72E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6238BF-FDD0-42C2-A959-5C81336F78F2}"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E9E98EA-E67F-4E27-8795-269BDBB4614A}"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29BE168-5D39-4726-B75C-0906C6672D71}"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22E7BEF-5962-4140-9EE5-94E9A2DD9C18}"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95C33F-BF29-4852-A1AB-732BA9606D8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2E22355-03DA-4A13-A0F0-F71BE40F7CF1}"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B8C72CBB-2394-4B6D-B7D4-E3D671A84766}"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A42EF04-EFF7-434E-812B-8D273A6088D6}"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0B4D1DAF-26EA-49BA-9335-BD440A048E91}" type="datetime1">
              <a:rPr lang="en-US"/>
              <a:pPr>
                <a:defRPr/>
              </a:pPr>
              <a:t>11/4/2014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37CD9639-EDCB-4F93-9A4E-235535CABDE8}"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2403E6B4-7E5A-4231-97EF-3022A4FE0EEC}" type="datetime1">
              <a:rPr lang="en-US"/>
              <a:pPr>
                <a:defRPr/>
              </a:pPr>
              <a:t>11/4/2014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301A4730-2818-4AA5-A5F2-7F5953E75429}"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F92E955-1150-4045-9F40-9C3923EFD73B}" type="datetime1">
              <a:rPr lang="en-US"/>
              <a:pPr>
                <a:defRPr/>
              </a:pPr>
              <a:t>11/4/2014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B79E668D-5052-4174-9BC4-FDF202DFF39D}"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C76EEF-642E-4038-B571-886447C13D20}"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63A9049-CDF1-48D9-9223-7F38F0A80491}"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rtlCol="0">
            <a:normAutofit/>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pPr lvl="0"/>
            <a:endParaRPr lang="fr-BE" noProof="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AEDB35-3E7B-463E-A8B8-B5AE440836DB}"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3F036A1-1977-4231-B468-9E6DB1DF3CD1}"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wrap="square" lIns="91434" tIns="45717" rIns="91434" bIns="45717" numCol="1" anchor="ctr" anchorCtr="0" compatLnSpc="1">
            <a:prstTxWarp prst="textNoShape">
              <a:avLst/>
            </a:prstTxWarp>
          </a:bodyPr>
          <a:lstStyle>
            <a:lvl1pPr>
              <a:defRPr sz="1200">
                <a:solidFill>
                  <a:srgbClr val="898989"/>
                </a:solidFill>
                <a:latin typeface="Calibri" pitchFamily="-106" charset="0"/>
                <a:ea typeface="ＭＳ Ｐゴシック" pitchFamily="-106" charset="-128"/>
              </a:defRPr>
            </a:lvl1pPr>
          </a:lstStyle>
          <a:p>
            <a:pPr>
              <a:defRPr/>
            </a:pPr>
            <a:fld id="{AAD33ACA-40FC-4773-A58E-584DA6E1BF42}" type="datetime1">
              <a:rPr lang="en-US"/>
              <a:pPr>
                <a:defRPr/>
              </a:pPr>
              <a:t>11/4/2014</a:t>
            </a:fld>
            <a:endParaRPr lang="fr-BE"/>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34" tIns="45717" rIns="91434" bIns="45717" rtlCol="0" anchor="ctr"/>
          <a:lstStyle>
            <a:lvl1pPr algn="ctr" defTabSz="914343"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wrap="square" lIns="91434" tIns="45717" rIns="91434" bIns="45717" numCol="1" anchor="ctr" anchorCtr="0" compatLnSpc="1">
            <a:prstTxWarp prst="textNoShape">
              <a:avLst/>
            </a:prstTxWarp>
          </a:bodyPr>
          <a:lstStyle>
            <a:lvl1pPr algn="r">
              <a:defRPr sz="1200">
                <a:solidFill>
                  <a:srgbClr val="898989"/>
                </a:solidFill>
                <a:latin typeface="Calibri" pitchFamily="-106" charset="0"/>
                <a:ea typeface="ＭＳ Ｐゴシック" pitchFamily="-106" charset="-128"/>
              </a:defRPr>
            </a:lvl1pPr>
          </a:lstStyle>
          <a:p>
            <a:pPr>
              <a:defRPr/>
            </a:pPr>
            <a:fld id="{4ACE309A-5E93-4702-BAAB-33956EBAB330}"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6.png"/><Relationship Id="rId3" Type="http://schemas.openxmlformats.org/officeDocument/2006/relationships/image" Target="../media/image23.jpeg"/><Relationship Id="rId7" Type="http://schemas.openxmlformats.org/officeDocument/2006/relationships/image" Target="../media/image4.jpeg"/><Relationship Id="rId12"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26.jpeg"/><Relationship Id="rId14" Type="http://schemas.openxmlformats.org/officeDocument/2006/relationships/hyperlink" Target="http://demo.hercules.com/hercules-universal-dj-compatibility/index.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fr-FR"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lang="fr-FR" b="0" i="0" dirty="0">
                <a:latin typeface="Arial"/>
                <a:ea typeface="ＭＳ Ｐゴシック"/>
                <a:cs typeface="+mn-cs"/>
              </a:rPr>
              <a:t> </a:t>
            </a:r>
          </a:p>
        </p:txBody>
      </p:sp>
      <p:sp>
        <p:nvSpPr>
          <p:cNvPr id="2055" name="Rectangle 9"/>
          <p:cNvSpPr>
            <a:spLocks noChangeArrowheads="1"/>
          </p:cNvSpPr>
          <p:nvPr/>
        </p:nvSpPr>
        <p:spPr bwMode="auto">
          <a:xfrm>
            <a:off x="201284" y="4288833"/>
            <a:ext cx="3554642" cy="4170372"/>
          </a:xfrm>
          <a:prstGeom prst="rect">
            <a:avLst/>
          </a:prstGeom>
          <a:noFill/>
          <a:ln w="9525">
            <a:noFill/>
            <a:miter lim="800000"/>
            <a:headEnd/>
            <a:tailEnd/>
          </a:ln>
        </p:spPr>
        <p:txBody>
          <a:bodyPr wrap="square">
            <a:spAutoFit/>
          </a:bodyPr>
          <a:lstStyle/>
          <a:p>
            <a:pPr marL="173736" indent="-173736" defTabSz="914400">
              <a:buFont typeface="Wingdings"/>
              <a:buChar char="§"/>
            </a:pPr>
            <a:r>
              <a:rPr lang="nl-NL" sz="900" b="1" dirty="0" smtClean="0"/>
              <a:t>1 - UNIEK: </a:t>
            </a:r>
            <a:r>
              <a:rPr lang="nl-NL" sz="900" b="1" dirty="0" smtClean="0">
                <a:latin typeface="Arial"/>
              </a:rPr>
              <a:t>Het ideale ecosysteem voor de "</a:t>
            </a:r>
            <a:r>
              <a:rPr lang="nl-NL" sz="900" b="1" dirty="0" err="1" smtClean="0">
                <a:latin typeface="Arial"/>
              </a:rPr>
              <a:t>connected</a:t>
            </a:r>
            <a:r>
              <a:rPr lang="nl-NL" sz="900" b="1" dirty="0" smtClean="0">
                <a:latin typeface="Arial"/>
              </a:rPr>
              <a:t>" DJ: u kunt nu eindelijk al uw </a:t>
            </a:r>
            <a:r>
              <a:rPr lang="nl-NL" sz="900" b="1" dirty="0" err="1" smtClean="0">
                <a:latin typeface="Arial"/>
              </a:rPr>
              <a:t>mixes</a:t>
            </a:r>
            <a:r>
              <a:rPr lang="nl-NL" sz="900" b="1" dirty="0" smtClean="0">
                <a:latin typeface="Arial"/>
              </a:rPr>
              <a:t> vanaf al u apparaten bedienen. Vanaf een </a:t>
            </a:r>
            <a:r>
              <a:rPr lang="nl-NL" sz="900" b="1" dirty="0" err="1" smtClean="0">
                <a:latin typeface="Arial"/>
              </a:rPr>
              <a:t>Android</a:t>
            </a:r>
            <a:r>
              <a:rPr lang="nl-NL" sz="900" b="1" dirty="0" smtClean="0">
                <a:latin typeface="Arial"/>
              </a:rPr>
              <a:t>- of </a:t>
            </a:r>
            <a:r>
              <a:rPr lang="nl-NL" sz="900" b="1" dirty="0" err="1" smtClean="0">
                <a:latin typeface="Arial"/>
              </a:rPr>
              <a:t>iOS</a:t>
            </a:r>
            <a:r>
              <a:rPr lang="nl-NL" sz="900" b="1" dirty="0" smtClean="0">
                <a:latin typeface="Arial"/>
              </a:rPr>
              <a:t>-apparaat, of een PC of een MAC.</a:t>
            </a:r>
          </a:p>
          <a:p>
            <a:pPr marL="630936" lvl="1" indent="-173736" defTabSz="914400">
              <a:buFont typeface="Wingdings"/>
              <a:buChar char="§"/>
            </a:pPr>
            <a:r>
              <a:rPr lang="nl-NL" sz="800" dirty="0" smtClean="0">
                <a:latin typeface="Arial"/>
              </a:rPr>
              <a:t>Een uitgebreid ecosysteem: 1 controller, 1 programma, 2 </a:t>
            </a:r>
            <a:r>
              <a:rPr lang="nl-NL" sz="800" dirty="0" err="1" smtClean="0">
                <a:latin typeface="Arial"/>
              </a:rPr>
              <a:t>apps</a:t>
            </a:r>
            <a:r>
              <a:rPr lang="nl-NL" sz="800" dirty="0" smtClean="0">
                <a:latin typeface="Arial"/>
              </a:rPr>
              <a:t>, 3 modi... en nog veel meer.</a:t>
            </a:r>
          </a:p>
          <a:p>
            <a:pPr marL="630936" lvl="1" indent="-173736" defTabSz="914400">
              <a:buFont typeface="Wingdings"/>
              <a:buChar char="§"/>
            </a:pPr>
            <a:r>
              <a:rPr lang="nl-NL" sz="800" dirty="0" smtClean="0">
                <a:latin typeface="Arial"/>
              </a:rPr>
              <a:t>Dankzij de ingang voor een externe bron kan elke </a:t>
            </a:r>
            <a:r>
              <a:rPr lang="nl-NL" sz="800" dirty="0" err="1" smtClean="0">
                <a:latin typeface="Arial"/>
              </a:rPr>
              <a:t>smartphone</a:t>
            </a:r>
            <a:r>
              <a:rPr lang="nl-NL" sz="800" dirty="0" smtClean="0">
                <a:latin typeface="Arial"/>
              </a:rPr>
              <a:t> of tablet met behulp van de meegeleverde kabel worden aangesloten en direct toegang krijgen tot al uw afspeellijsten op </a:t>
            </a:r>
            <a:r>
              <a:rPr lang="nl-NL" sz="800" dirty="0" err="1" smtClean="0">
                <a:latin typeface="Arial"/>
              </a:rPr>
              <a:t>Spotify</a:t>
            </a:r>
            <a:r>
              <a:rPr lang="nl-NL" sz="800" dirty="0" smtClean="0">
                <a:latin typeface="Arial"/>
              </a:rPr>
              <a:t>, </a:t>
            </a:r>
            <a:r>
              <a:rPr lang="nl-NL" sz="800" dirty="0" err="1" smtClean="0">
                <a:latin typeface="Arial"/>
              </a:rPr>
              <a:t>Deezer</a:t>
            </a:r>
            <a:r>
              <a:rPr lang="nl-NL" sz="800" dirty="0" smtClean="0">
                <a:latin typeface="Arial"/>
              </a:rPr>
              <a:t> of andere </a:t>
            </a:r>
            <a:r>
              <a:rPr lang="nl-NL" sz="800" dirty="0" err="1" smtClean="0">
                <a:latin typeface="Arial"/>
              </a:rPr>
              <a:t>streaming</a:t>
            </a:r>
            <a:r>
              <a:rPr lang="nl-NL" sz="800" dirty="0" smtClean="0">
                <a:latin typeface="Arial"/>
              </a:rPr>
              <a:t>-diensten. Voeg naar eigen wens equalizers en samples toe. </a:t>
            </a:r>
          </a:p>
          <a:p>
            <a:pPr marL="173736" indent="-173736" defTabSz="914400">
              <a:buFont typeface="Wingdings"/>
              <a:buChar char="§"/>
            </a:pPr>
            <a:endParaRPr lang="nl-NL" sz="900" dirty="0" smtClean="0"/>
          </a:p>
          <a:p>
            <a:pPr marL="173736" indent="-173736" defTabSz="914400">
              <a:buFont typeface="Wingdings"/>
              <a:buChar char="§"/>
            </a:pPr>
            <a:r>
              <a:rPr lang="nl-NL" sz="900" b="1" dirty="0" smtClean="0">
                <a:latin typeface="Arial"/>
              </a:rPr>
              <a:t>2 - Ongeëvenaarde vrijheid. Ervaar het feestje midden op de dansvloer.</a:t>
            </a:r>
          </a:p>
          <a:p>
            <a:pPr marL="630936" lvl="1" indent="-173736" defTabSz="914400">
              <a:buFont typeface="Wingdings"/>
              <a:buChar char="§"/>
            </a:pPr>
            <a:r>
              <a:rPr lang="nl-NL" sz="800" dirty="0" smtClean="0">
                <a:latin typeface="Arial"/>
              </a:rPr>
              <a:t>Geniet van de vrijheid om u te mengen onder uw publiek. Om te gaan staan en mee te dansen waar u maar wilt. U kunt uw mix niet alleen vanaf uw computer bedienen, maar ook vanaf uw</a:t>
            </a:r>
            <a:r>
              <a:rPr lang="nl-NL" sz="800" b="1" dirty="0" smtClean="0">
                <a:latin typeface="Arial"/>
              </a:rPr>
              <a:t> </a:t>
            </a:r>
            <a:r>
              <a:rPr lang="nl-NL" sz="800" b="1" dirty="0" err="1" smtClean="0">
                <a:latin typeface="Arial"/>
              </a:rPr>
              <a:t>smartphone</a:t>
            </a:r>
            <a:r>
              <a:rPr lang="nl-NL" sz="800" b="1" dirty="0" smtClean="0">
                <a:latin typeface="Arial"/>
              </a:rPr>
              <a:t> of tablet </a:t>
            </a:r>
            <a:r>
              <a:rPr lang="nl-NL" sz="800" dirty="0" smtClean="0">
                <a:latin typeface="Arial"/>
              </a:rPr>
              <a:t>met behulp van de ingebouwde </a:t>
            </a:r>
            <a:r>
              <a:rPr lang="nl-NL" sz="800" b="1" i="1" dirty="0" smtClean="0">
                <a:latin typeface="Arial"/>
              </a:rPr>
              <a:t>Bluetooth ®</a:t>
            </a:r>
            <a:r>
              <a:rPr lang="nl-NL" sz="800" b="1" dirty="0" smtClean="0">
                <a:latin typeface="Arial"/>
              </a:rPr>
              <a:t> draadloze technologie en de </a:t>
            </a:r>
            <a:r>
              <a:rPr lang="nl-NL" sz="800" b="1" i="1" dirty="0" smtClean="0">
                <a:latin typeface="Arial"/>
              </a:rPr>
              <a:t>My Remote</a:t>
            </a:r>
            <a:r>
              <a:rPr lang="nl-NL" sz="800" dirty="0" smtClean="0">
                <a:latin typeface="Arial"/>
              </a:rPr>
              <a:t>-module van de speciale </a:t>
            </a:r>
            <a:r>
              <a:rPr lang="nl-NL" sz="800" b="1" dirty="0" smtClean="0">
                <a:latin typeface="Arial"/>
              </a:rPr>
              <a:t>DJUCED™ Master-</a:t>
            </a:r>
            <a:r>
              <a:rPr lang="nl-NL" sz="800" b="1" dirty="0" err="1" smtClean="0">
                <a:latin typeface="Arial"/>
              </a:rPr>
              <a:t>app</a:t>
            </a:r>
            <a:endParaRPr lang="nl-NL" sz="800" b="1" dirty="0" smtClean="0">
              <a:latin typeface="Arial"/>
            </a:endParaRPr>
          </a:p>
          <a:p>
            <a:pPr marL="630936" lvl="1" indent="-173736" defTabSz="914400">
              <a:buFont typeface="Wingdings"/>
              <a:buChar char="§"/>
            </a:pPr>
            <a:r>
              <a:rPr lang="nl-NL" sz="800" b="1" dirty="0" smtClean="0">
                <a:latin typeface="Arial"/>
              </a:rPr>
              <a:t>Houd uw overgangen onder controle</a:t>
            </a:r>
            <a:r>
              <a:rPr lang="nl-NL" sz="800" dirty="0" smtClean="0">
                <a:latin typeface="Arial"/>
              </a:rPr>
              <a:t>.  En als u er vanwege een gesprek of een drankje even uw aandacht niet bij hebt, dan is daar de </a:t>
            </a:r>
            <a:r>
              <a:rPr lang="nl-NL" sz="800" b="1" dirty="0" smtClean="0">
                <a:latin typeface="Arial"/>
              </a:rPr>
              <a:t>PANIC</a:t>
            </a:r>
            <a:r>
              <a:rPr lang="nl-NL" sz="800" dirty="0" smtClean="0">
                <a:latin typeface="Arial"/>
              </a:rPr>
              <a:t>-knop waarmee u automatisch de volgende beste track start.</a:t>
            </a:r>
          </a:p>
          <a:p>
            <a:pPr lvl="1" indent="0" defTabSz="914400"/>
            <a:endParaRPr lang="nl-NL" sz="900" dirty="0" smtClean="0"/>
          </a:p>
          <a:p>
            <a:pPr marL="173736" lvl="1" indent="-173736" defTabSz="914400">
              <a:buFont typeface="Wingdings"/>
              <a:buChar char="§"/>
            </a:pPr>
            <a:r>
              <a:rPr lang="nl-NL" sz="900" b="1" dirty="0" smtClean="0">
                <a:latin typeface="Arial"/>
              </a:rPr>
              <a:t>3 - Wees net zo creatief als een professionele DJ. </a:t>
            </a:r>
          </a:p>
          <a:p>
            <a:pPr marL="630936" lvl="2" indent="-173736" defTabSz="914400">
              <a:buFont typeface="Wingdings"/>
              <a:buChar char="§"/>
            </a:pPr>
            <a:r>
              <a:rPr lang="nl-NL" sz="800" dirty="0" smtClean="0">
                <a:latin typeface="Arial"/>
              </a:rPr>
              <a:t>Met de My </a:t>
            </a:r>
            <a:r>
              <a:rPr lang="nl-NL" sz="800" dirty="0" err="1" smtClean="0">
                <a:latin typeface="Arial"/>
              </a:rPr>
              <a:t>Extender</a:t>
            </a:r>
            <a:r>
              <a:rPr lang="nl-NL" sz="800" dirty="0" smtClean="0">
                <a:latin typeface="Arial"/>
              </a:rPr>
              <a:t>-module van de DJUCED™ Master-</a:t>
            </a:r>
            <a:r>
              <a:rPr lang="nl-NL" sz="800" dirty="0" err="1" smtClean="0">
                <a:latin typeface="Arial"/>
              </a:rPr>
              <a:t>app</a:t>
            </a:r>
            <a:r>
              <a:rPr lang="nl-NL" sz="800" dirty="0" smtClean="0">
                <a:latin typeface="Arial"/>
              </a:rPr>
              <a:t> kunt u uw creativiteit ontketenen.</a:t>
            </a:r>
          </a:p>
          <a:p>
            <a:pPr marL="630936" lvl="2" indent="-173736" defTabSz="914400">
              <a:buFont typeface="Wingdings"/>
              <a:buChar char="§"/>
            </a:pPr>
            <a:r>
              <a:rPr lang="nl-NL" sz="800" dirty="0" smtClean="0">
                <a:latin typeface="Arial"/>
              </a:rPr>
              <a:t>Maak loops en special </a:t>
            </a:r>
            <a:r>
              <a:rPr lang="nl-NL" sz="800" dirty="0" err="1" smtClean="0">
                <a:latin typeface="Arial"/>
              </a:rPr>
              <a:t>effects</a:t>
            </a:r>
            <a:r>
              <a:rPr lang="nl-NL" sz="800" dirty="0" smtClean="0">
                <a:latin typeface="Arial"/>
              </a:rPr>
              <a:t> met slechts één vinger zoals alleen een pro DJ dat kan. </a:t>
            </a:r>
            <a:r>
              <a:rPr lang="nl-NL" sz="800" dirty="0"/>
              <a:t>Een functie die echte professionele effecten levert en die leuk en gebruiksvriendelijk is.</a:t>
            </a:r>
            <a:endParaRPr lang="fr-FR" sz="800" dirty="0"/>
          </a:p>
        </p:txBody>
      </p:sp>
      <p:sp>
        <p:nvSpPr>
          <p:cNvPr id="2056" name="ZoneTexte 10"/>
          <p:cNvSpPr txBox="1">
            <a:spLocks noChangeArrowheads="1"/>
          </p:cNvSpPr>
          <p:nvPr/>
        </p:nvSpPr>
        <p:spPr bwMode="auto">
          <a:xfrm>
            <a:off x="1892573" y="3779912"/>
            <a:ext cx="2945912" cy="400110"/>
          </a:xfrm>
          <a:prstGeom prst="rect">
            <a:avLst/>
          </a:prstGeom>
          <a:noFill/>
          <a:ln w="9525">
            <a:noFill/>
            <a:miter lim="800000"/>
            <a:headEnd/>
            <a:tailEnd/>
          </a:ln>
        </p:spPr>
        <p:txBody>
          <a:bodyPr wrap="square">
            <a:spAutoFit/>
          </a:bodyPr>
          <a:lstStyle/>
          <a:p>
            <a:pPr marL="91440" indent="-91440" algn="ctr" defTabSz="914400">
              <a:buNone/>
            </a:pPr>
            <a:r>
              <a:rPr lang="en-US" sz="2000" b="1" dirty="0">
                <a:latin typeface="Calibri"/>
              </a:rPr>
              <a:t>De DJ Party 3.0</a:t>
            </a:r>
            <a:endParaRPr lang="nl-NL" sz="2000" b="1" dirty="0">
              <a:latin typeface="Calibri"/>
              <a:ea typeface="ＭＳ Ｐゴシック"/>
            </a:endParaRPr>
          </a:p>
        </p:txBody>
      </p:sp>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fr-FR" sz="1050" b="1" i="0" dirty="0">
                <a:latin typeface="Calibri"/>
                <a:ea typeface="ＭＳ Ｐゴシック"/>
                <a:cs typeface="+mn-cs"/>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dirty="0" err="1">
                <a:solidFill>
                  <a:schemeClr val="bg1"/>
                </a:solidFill>
                <a:latin typeface="Arial"/>
              </a:rPr>
              <a:t>Productreferentie</a:t>
            </a:r>
            <a:r>
              <a:rPr lang="en-US" sz="800" dirty="0">
                <a:solidFill>
                  <a:schemeClr val="bg1"/>
                </a:solidFill>
                <a:latin typeface="Arial"/>
              </a:rPr>
              <a:t> / barcode</a:t>
            </a:r>
          </a:p>
          <a:p>
            <a:pPr algn="ctr"/>
            <a:r>
              <a:rPr lang="en-US" sz="800" dirty="0">
                <a:solidFill>
                  <a:schemeClr val="bg1"/>
                </a:solidFill>
                <a:latin typeface="Arial"/>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sp>
        <p:nvSpPr>
          <p:cNvPr id="29" name="Rectangle 28"/>
          <p:cNvSpPr/>
          <p:nvPr/>
        </p:nvSpPr>
        <p:spPr>
          <a:xfrm>
            <a:off x="71437" y="8618894"/>
            <a:ext cx="6858001" cy="553998"/>
          </a:xfrm>
          <a:prstGeom prst="rect">
            <a:avLst/>
          </a:prstGeom>
        </p:spPr>
        <p:txBody>
          <a:bodyPr wrap="square">
            <a:spAutoFit/>
          </a:bodyPr>
          <a:lstStyle/>
          <a:p>
            <a:pPr algn="just" defTabSz="914400">
              <a:buNone/>
            </a:pPr>
            <a:r>
              <a:rPr lang="en-US" sz="600" dirty="0">
                <a:solidFill>
                  <a:schemeClr val="bg1"/>
                </a:solidFill>
                <a:latin typeface="Arial"/>
              </a:rPr>
              <a:t>© 2014 Guillemot Corporation S.A. </a:t>
            </a:r>
            <a:r>
              <a:rPr lang="en-US" sz="600" dirty="0" err="1">
                <a:solidFill>
                  <a:schemeClr val="bg1"/>
                </a:solidFill>
                <a:latin typeface="Arial"/>
              </a:rPr>
              <a:t>Alle</a:t>
            </a:r>
            <a:r>
              <a:rPr lang="en-US" sz="600" dirty="0">
                <a:solidFill>
                  <a:schemeClr val="bg1"/>
                </a:solidFill>
                <a:latin typeface="Arial"/>
              </a:rPr>
              <a:t> </a:t>
            </a:r>
            <a:r>
              <a:rPr lang="en-US" sz="600" dirty="0" err="1">
                <a:solidFill>
                  <a:schemeClr val="bg1"/>
                </a:solidFill>
                <a:latin typeface="Arial"/>
              </a:rPr>
              <a:t>rechten</a:t>
            </a:r>
            <a:r>
              <a:rPr lang="en-US" sz="600" dirty="0">
                <a:solidFill>
                  <a:schemeClr val="bg1"/>
                </a:solidFill>
                <a:latin typeface="Arial"/>
              </a:rPr>
              <a:t> </a:t>
            </a:r>
            <a:r>
              <a:rPr lang="en-US" sz="600" dirty="0" err="1">
                <a:solidFill>
                  <a:schemeClr val="bg1"/>
                </a:solidFill>
                <a:latin typeface="Arial"/>
              </a:rPr>
              <a:t>voorbehouden</a:t>
            </a:r>
            <a:r>
              <a:rPr lang="en-US" sz="600" dirty="0">
                <a:solidFill>
                  <a:schemeClr val="bg1"/>
                </a:solidFill>
                <a:latin typeface="Arial"/>
              </a:rPr>
              <a:t>. Hercules® is </a:t>
            </a:r>
            <a:r>
              <a:rPr lang="en-US" sz="600" dirty="0" err="1">
                <a:solidFill>
                  <a:schemeClr val="bg1"/>
                </a:solidFill>
                <a:latin typeface="Arial"/>
              </a:rPr>
              <a:t>een</a:t>
            </a:r>
            <a:r>
              <a:rPr lang="en-US" sz="600" dirty="0">
                <a:solidFill>
                  <a:schemeClr val="bg1"/>
                </a:solidFill>
                <a:latin typeface="Arial"/>
              </a:rPr>
              <a:t> </a:t>
            </a:r>
            <a:r>
              <a:rPr lang="en-US" sz="600" dirty="0" err="1">
                <a:solidFill>
                  <a:schemeClr val="bg1"/>
                </a:solidFill>
                <a:latin typeface="Arial"/>
              </a:rPr>
              <a:t>geregistreerd</a:t>
            </a:r>
            <a:r>
              <a:rPr lang="en-US" sz="600" dirty="0">
                <a:solidFill>
                  <a:schemeClr val="bg1"/>
                </a:solidFill>
                <a:latin typeface="Arial"/>
              </a:rPr>
              <a:t> </a:t>
            </a:r>
            <a:r>
              <a:rPr lang="en-US" sz="600" dirty="0" err="1">
                <a:solidFill>
                  <a:schemeClr val="bg1"/>
                </a:solidFill>
                <a:latin typeface="Arial"/>
              </a:rPr>
              <a:t>handelsmerk</a:t>
            </a:r>
            <a:r>
              <a:rPr lang="en-US" sz="600" dirty="0">
                <a:solidFill>
                  <a:schemeClr val="bg1"/>
                </a:solidFill>
                <a:latin typeface="Arial"/>
              </a:rPr>
              <a:t> van Guillemot Corporation S.A. Apple </a:t>
            </a:r>
            <a:r>
              <a:rPr lang="en-US" sz="600" dirty="0" err="1">
                <a:solidFill>
                  <a:schemeClr val="bg1"/>
                </a:solidFill>
                <a:latin typeface="Arial"/>
              </a:rPr>
              <a:t>en</a:t>
            </a:r>
            <a:r>
              <a:rPr lang="en-US" sz="600" dirty="0">
                <a:solidFill>
                  <a:schemeClr val="bg1"/>
                </a:solidFill>
                <a:latin typeface="Arial"/>
              </a:rPr>
              <a:t> iPad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Apple, Inc., </a:t>
            </a:r>
            <a:r>
              <a:rPr lang="en-US" sz="600" dirty="0" err="1">
                <a:solidFill>
                  <a:schemeClr val="bg1"/>
                </a:solidFill>
                <a:latin typeface="Arial"/>
              </a:rPr>
              <a:t>geregistreerd</a:t>
            </a:r>
            <a:r>
              <a:rPr lang="en-US" sz="600" dirty="0">
                <a:solidFill>
                  <a:schemeClr val="bg1"/>
                </a:solidFill>
                <a:latin typeface="Arial"/>
              </a:rPr>
              <a:t> in de VS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andere</a:t>
            </a:r>
            <a:r>
              <a:rPr lang="en-US" sz="600" dirty="0">
                <a:solidFill>
                  <a:schemeClr val="bg1"/>
                </a:solidFill>
                <a:latin typeface="Arial"/>
              </a:rPr>
              <a:t> </a:t>
            </a:r>
            <a:r>
              <a:rPr lang="en-US" sz="600" dirty="0" err="1">
                <a:solidFill>
                  <a:schemeClr val="bg1"/>
                </a:solidFill>
                <a:latin typeface="Arial"/>
              </a:rPr>
              <a:t>landen</a:t>
            </a:r>
            <a:r>
              <a:rPr lang="en-US" sz="600" dirty="0">
                <a:solidFill>
                  <a:schemeClr val="bg1"/>
                </a:solidFill>
                <a:latin typeface="Arial"/>
              </a:rPr>
              <a:t>. Het Bluetooth®-</a:t>
            </a:r>
            <a:r>
              <a:rPr lang="en-US" sz="600" dirty="0" err="1">
                <a:solidFill>
                  <a:schemeClr val="bg1"/>
                </a:solidFill>
                <a:latin typeface="Arial"/>
              </a:rPr>
              <a:t>woordmerk</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de -logo's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geregistreerde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Bluetooth SIG, Inc.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door Guillemot Corporation S.A. </a:t>
            </a:r>
            <a:r>
              <a:rPr lang="en-US" sz="600" dirty="0" err="1">
                <a:solidFill>
                  <a:schemeClr val="bg1"/>
                </a:solidFill>
                <a:latin typeface="Arial"/>
              </a:rPr>
              <a:t>louter</a:t>
            </a:r>
            <a:r>
              <a:rPr lang="en-US" sz="600" dirty="0">
                <a:solidFill>
                  <a:schemeClr val="bg1"/>
                </a:solidFill>
                <a:latin typeface="Arial"/>
              </a:rPr>
              <a:t> </a:t>
            </a:r>
            <a:r>
              <a:rPr lang="en-US" sz="600" dirty="0" err="1">
                <a:solidFill>
                  <a:schemeClr val="bg1"/>
                </a:solidFill>
                <a:latin typeface="Arial"/>
              </a:rPr>
              <a:t>onder</a:t>
            </a:r>
            <a:r>
              <a:rPr lang="en-US" sz="600" dirty="0">
                <a:solidFill>
                  <a:schemeClr val="bg1"/>
                </a:solidFill>
                <a:latin typeface="Arial"/>
              </a:rPr>
              <a:t> </a:t>
            </a:r>
            <a:r>
              <a:rPr lang="en-US" sz="600" dirty="0" err="1">
                <a:solidFill>
                  <a:schemeClr val="bg1"/>
                </a:solidFill>
                <a:latin typeface="Arial"/>
              </a:rPr>
              <a:t>licentie</a:t>
            </a:r>
            <a:r>
              <a:rPr lang="en-US" sz="600" dirty="0">
                <a:solidFill>
                  <a:schemeClr val="bg1"/>
                </a:solidFill>
                <a:latin typeface="Arial"/>
              </a:rPr>
              <a:t> </a:t>
            </a:r>
            <a:r>
              <a:rPr lang="en-US" sz="600" dirty="0" err="1">
                <a:solidFill>
                  <a:schemeClr val="bg1"/>
                </a:solidFill>
                <a:latin typeface="Arial"/>
              </a:rPr>
              <a:t>gebruikt</a:t>
            </a:r>
            <a:r>
              <a:rPr lang="en-US" sz="600" dirty="0">
                <a:solidFill>
                  <a:schemeClr val="bg1"/>
                </a:solidFill>
                <a:latin typeface="Arial"/>
              </a:rPr>
              <a:t>. Microsoft®, Windows® XP, Windows® Vista, Windows® 7 </a:t>
            </a:r>
            <a:r>
              <a:rPr lang="en-US" sz="600" dirty="0" err="1">
                <a:solidFill>
                  <a:schemeClr val="bg1"/>
                </a:solidFill>
                <a:latin typeface="Arial"/>
              </a:rPr>
              <a:t>en</a:t>
            </a:r>
            <a:r>
              <a:rPr lang="en-US" sz="600" dirty="0">
                <a:solidFill>
                  <a:schemeClr val="bg1"/>
                </a:solidFill>
                <a:latin typeface="Arial"/>
              </a:rPr>
              <a:t> Windows® 8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geregistreerde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Microsoft Corporation. </a:t>
            </a:r>
            <a:r>
              <a:rPr lang="en-US" sz="600" dirty="0" err="1">
                <a:solidFill>
                  <a:schemeClr val="bg1"/>
                </a:solidFill>
                <a:latin typeface="Arial"/>
              </a:rPr>
              <a:t>Alle</a:t>
            </a:r>
            <a:r>
              <a:rPr lang="en-US" sz="600" dirty="0">
                <a:solidFill>
                  <a:schemeClr val="bg1"/>
                </a:solidFill>
                <a:latin typeface="Arial"/>
              </a:rPr>
              <a:t> </a:t>
            </a:r>
            <a:r>
              <a:rPr lang="en-US" sz="600" dirty="0" err="1">
                <a:solidFill>
                  <a:schemeClr val="bg1"/>
                </a:solidFill>
                <a:latin typeface="Arial"/>
              </a:rPr>
              <a:t>overige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merknamen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hierbij</a:t>
            </a:r>
            <a:r>
              <a:rPr lang="en-US" sz="600" dirty="0">
                <a:solidFill>
                  <a:schemeClr val="bg1"/>
                </a:solidFill>
                <a:latin typeface="Arial"/>
              </a:rPr>
              <a:t> </a:t>
            </a:r>
            <a:r>
              <a:rPr lang="en-US" sz="600" dirty="0" err="1">
                <a:solidFill>
                  <a:schemeClr val="bg1"/>
                </a:solidFill>
                <a:latin typeface="Arial"/>
              </a:rPr>
              <a:t>erkend</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zijn</a:t>
            </a:r>
            <a:r>
              <a:rPr lang="en-US" sz="600" dirty="0">
                <a:solidFill>
                  <a:schemeClr val="bg1"/>
                </a:solidFill>
                <a:latin typeface="Arial"/>
              </a:rPr>
              <a:t> het </a:t>
            </a:r>
            <a:r>
              <a:rPr lang="en-US" sz="600" dirty="0" err="1">
                <a:solidFill>
                  <a:schemeClr val="bg1"/>
                </a:solidFill>
                <a:latin typeface="Arial"/>
              </a:rPr>
              <a:t>eigendom</a:t>
            </a:r>
            <a:r>
              <a:rPr lang="en-US" sz="600" dirty="0">
                <a:solidFill>
                  <a:schemeClr val="bg1"/>
                </a:solidFill>
                <a:latin typeface="Arial"/>
              </a:rPr>
              <a:t> van de </a:t>
            </a:r>
            <a:r>
              <a:rPr lang="en-US" sz="600" dirty="0" err="1">
                <a:solidFill>
                  <a:schemeClr val="bg1"/>
                </a:solidFill>
                <a:latin typeface="Arial"/>
              </a:rPr>
              <a:t>respectieve</a:t>
            </a:r>
            <a:r>
              <a:rPr lang="en-US" sz="600" dirty="0">
                <a:solidFill>
                  <a:schemeClr val="bg1"/>
                </a:solidFill>
                <a:latin typeface="Arial"/>
              </a:rPr>
              <a:t> </a:t>
            </a:r>
            <a:r>
              <a:rPr lang="en-US" sz="600" dirty="0" err="1">
                <a:solidFill>
                  <a:schemeClr val="bg1"/>
                </a:solidFill>
                <a:latin typeface="Arial"/>
              </a:rPr>
              <a:t>eigenaren</a:t>
            </a:r>
            <a:r>
              <a:rPr lang="en-US" sz="600" dirty="0">
                <a:solidFill>
                  <a:schemeClr val="bg1"/>
                </a:solidFill>
                <a:latin typeface="Arial"/>
              </a:rPr>
              <a:t>. </a:t>
            </a:r>
            <a:r>
              <a:rPr lang="en-US" sz="600" dirty="0" err="1">
                <a:solidFill>
                  <a:schemeClr val="bg1"/>
                </a:solidFill>
                <a:latin typeface="Arial"/>
              </a:rPr>
              <a:t>Aan</a:t>
            </a:r>
            <a:r>
              <a:rPr lang="en-US" sz="600" dirty="0">
                <a:solidFill>
                  <a:schemeClr val="bg1"/>
                </a:solidFill>
                <a:latin typeface="Arial"/>
              </a:rPr>
              <a:t> </a:t>
            </a:r>
            <a:r>
              <a:rPr lang="en-US" sz="600" dirty="0" err="1">
                <a:solidFill>
                  <a:schemeClr val="bg1"/>
                </a:solidFill>
                <a:latin typeface="Arial"/>
              </a:rPr>
              <a:t>afbeeldingen</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illustraties</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a:t>
            </a:r>
            <a:r>
              <a:rPr lang="en-US" sz="600" dirty="0" err="1">
                <a:solidFill>
                  <a:schemeClr val="bg1"/>
                </a:solidFill>
                <a:latin typeface="Arial"/>
              </a:rPr>
              <a:t>geen</a:t>
            </a:r>
            <a:r>
              <a:rPr lang="en-US" sz="600" dirty="0">
                <a:solidFill>
                  <a:schemeClr val="bg1"/>
                </a:solidFill>
                <a:latin typeface="Arial"/>
              </a:rPr>
              <a:t> </a:t>
            </a:r>
            <a:r>
              <a:rPr lang="en-US" sz="600" dirty="0" err="1">
                <a:solidFill>
                  <a:schemeClr val="bg1"/>
                </a:solidFill>
                <a:latin typeface="Arial"/>
              </a:rPr>
              <a:t>rechten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ontleend</a:t>
            </a:r>
            <a:r>
              <a:rPr lang="en-US" sz="600" dirty="0">
                <a:solidFill>
                  <a:schemeClr val="bg1"/>
                </a:solidFill>
                <a:latin typeface="Arial"/>
              </a:rPr>
              <a:t>. </a:t>
            </a:r>
            <a:r>
              <a:rPr lang="en-US" sz="600" dirty="0" err="1">
                <a:solidFill>
                  <a:schemeClr val="bg1"/>
                </a:solidFill>
                <a:latin typeface="Arial"/>
              </a:rPr>
              <a:t>Inhoud</a:t>
            </a:r>
            <a:r>
              <a:rPr lang="en-US" sz="600" dirty="0">
                <a:solidFill>
                  <a:schemeClr val="bg1"/>
                </a:solidFill>
                <a:latin typeface="Arial"/>
              </a:rPr>
              <a:t>, </a:t>
            </a:r>
            <a:r>
              <a:rPr lang="en-US" sz="600" dirty="0" err="1">
                <a:solidFill>
                  <a:schemeClr val="bg1"/>
                </a:solidFill>
                <a:latin typeface="Arial"/>
              </a:rPr>
              <a:t>ontwerp</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specificaties</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a:t>
            </a:r>
            <a:r>
              <a:rPr lang="en-US" sz="600" dirty="0" err="1">
                <a:solidFill>
                  <a:schemeClr val="bg1"/>
                </a:solidFill>
                <a:latin typeface="Arial"/>
              </a:rPr>
              <a:t>zonder</a:t>
            </a:r>
            <a:r>
              <a:rPr lang="en-US" sz="600" dirty="0">
                <a:solidFill>
                  <a:schemeClr val="bg1"/>
                </a:solidFill>
                <a:latin typeface="Arial"/>
              </a:rPr>
              <a:t> </a:t>
            </a:r>
            <a:r>
              <a:rPr lang="en-US" sz="600" dirty="0" err="1">
                <a:solidFill>
                  <a:schemeClr val="bg1"/>
                </a:solidFill>
                <a:latin typeface="Arial"/>
              </a:rPr>
              <a:t>kennisgeving</a:t>
            </a:r>
            <a:r>
              <a:rPr lang="en-US" sz="600" dirty="0">
                <a:solidFill>
                  <a:schemeClr val="bg1"/>
                </a:solidFill>
                <a:latin typeface="Arial"/>
              </a:rPr>
              <a:t> </a:t>
            </a:r>
            <a:r>
              <a:rPr lang="en-US" sz="600" dirty="0" err="1">
                <a:solidFill>
                  <a:schemeClr val="bg1"/>
                </a:solidFill>
                <a:latin typeface="Arial"/>
              </a:rPr>
              <a:t>vooraf</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gewijzigd</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per land </a:t>
            </a:r>
            <a:r>
              <a:rPr lang="en-US" sz="600" dirty="0" err="1">
                <a:solidFill>
                  <a:schemeClr val="bg1"/>
                </a:solidFill>
                <a:latin typeface="Arial"/>
              </a:rPr>
              <a:t>verschillen</a:t>
            </a:r>
            <a:r>
              <a:rPr lang="en-US" sz="600" dirty="0">
                <a:solidFill>
                  <a:schemeClr val="bg1"/>
                </a:solidFill>
                <a:latin typeface="Arial"/>
              </a:rPr>
              <a:t>.</a:t>
            </a:r>
            <a:endParaRPr lang="nl-NL" sz="600" dirty="0">
              <a:solidFill>
                <a:schemeClr val="bg1"/>
              </a:solidFill>
              <a:latin typeface="Arial"/>
              <a:ea typeface="ＭＳ Ｐゴシック"/>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descr="M:\HERCULES MKG\DJING\Djuced\DJUCED PC\logo_DJUCED_40°_W.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728" y="2421751"/>
            <a:ext cx="1518016" cy="12141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phermant.GUILLEMOT\Desktop\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8744" y="2823128"/>
            <a:ext cx="1267079" cy="7985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M:\HERCULES MKG\DJING\Djuced\DJUCED App\pics\logo_DJUCED_TAB_fondClai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1296" y="2823128"/>
            <a:ext cx="1259080" cy="8127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582" y="421686"/>
            <a:ext cx="3876714" cy="28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25" y="1194539"/>
            <a:ext cx="2633464" cy="144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ZoneTexte 25"/>
          <p:cNvSpPr txBox="1"/>
          <p:nvPr/>
        </p:nvSpPr>
        <p:spPr>
          <a:xfrm>
            <a:off x="5373216" y="2985272"/>
            <a:ext cx="1192326" cy="276999"/>
          </a:xfrm>
          <a:prstGeom prst="rect">
            <a:avLst/>
          </a:prstGeom>
          <a:noFill/>
        </p:spPr>
        <p:txBody>
          <a:bodyPr wrap="square" rtlCol="0">
            <a:spAutoFit/>
          </a:bodyPr>
          <a:lstStyle/>
          <a:p>
            <a:pPr algn="r"/>
            <a:r>
              <a:rPr lang="fr-FR" sz="600" i="1" dirty="0"/>
              <a:t>Notebook, </a:t>
            </a:r>
            <a:r>
              <a:rPr lang="fr-FR" sz="600" i="1" dirty="0" err="1"/>
              <a:t>tablet</a:t>
            </a:r>
            <a:r>
              <a:rPr lang="fr-FR" sz="600" i="1" dirty="0"/>
              <a:t> of smartphone niet </a:t>
            </a:r>
            <a:r>
              <a:rPr lang="fr-FR" sz="600" i="1" dirty="0" err="1"/>
              <a:t>inbegrepen</a:t>
            </a:r>
            <a:endParaRPr lang="fr-FR" sz="600" i="1" dirty="0"/>
          </a:p>
        </p:txBody>
      </p:sp>
      <p:pic>
        <p:nvPicPr>
          <p:cNvPr id="2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78405" y="589031"/>
            <a:ext cx="924605" cy="121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9"/>
          <p:cNvSpPr>
            <a:spLocks noChangeArrowheads="1"/>
          </p:cNvSpPr>
          <p:nvPr/>
        </p:nvSpPr>
        <p:spPr bwMode="auto">
          <a:xfrm>
            <a:off x="3912551" y="4302103"/>
            <a:ext cx="2945447" cy="3954929"/>
          </a:xfrm>
          <a:prstGeom prst="rect">
            <a:avLst/>
          </a:prstGeom>
          <a:noFill/>
          <a:ln w="9525">
            <a:noFill/>
            <a:miter lim="800000"/>
            <a:headEnd/>
            <a:tailEnd/>
          </a:ln>
        </p:spPr>
        <p:txBody>
          <a:bodyPr wrap="square">
            <a:spAutoFit/>
          </a:bodyPr>
          <a:lstStyle/>
          <a:p>
            <a:pPr marL="173736" indent="-173736" defTabSz="914400">
              <a:buFont typeface="Wingdings"/>
              <a:buChar char="§"/>
            </a:pPr>
            <a:r>
              <a:rPr lang="nl-NL" sz="900" b="1" dirty="0" smtClean="0"/>
              <a:t>4 - NOG </a:t>
            </a:r>
            <a:r>
              <a:rPr lang="nl-NL" sz="900" b="1" dirty="0"/>
              <a:t>NOOIT VERTOONT: </a:t>
            </a:r>
            <a:r>
              <a:rPr lang="nl-NL" sz="900" b="1" dirty="0" smtClean="0">
                <a:latin typeface="Arial"/>
              </a:rPr>
              <a:t>Laat de gasten op uw feestje spontaan meedoen en creëer de perfecte atmosfeer. </a:t>
            </a:r>
          </a:p>
          <a:p>
            <a:pPr marL="740664" lvl="1" indent="-283464" defTabSz="914400">
              <a:buFont typeface="Arial"/>
              <a:buChar char="•"/>
            </a:pPr>
            <a:r>
              <a:rPr lang="nl-NL" sz="800" dirty="0" smtClean="0">
                <a:latin typeface="Arial"/>
              </a:rPr>
              <a:t>U kunt de muziek voor uw feestje voorbereiden door </a:t>
            </a:r>
            <a:r>
              <a:rPr lang="nl-NL" sz="800" b="1" dirty="0" smtClean="0">
                <a:latin typeface="Arial"/>
              </a:rPr>
              <a:t>de afspeellijst met uw gasten alvast te delen via DJUCED™ 40°</a:t>
            </a:r>
            <a:r>
              <a:rPr lang="nl-NL" sz="800" dirty="0" smtClean="0">
                <a:latin typeface="Arial"/>
              </a:rPr>
              <a:t> en hen te vragen </a:t>
            </a:r>
            <a:r>
              <a:rPr lang="nl-NL" sz="800" b="1" dirty="0" smtClean="0">
                <a:latin typeface="Arial"/>
              </a:rPr>
              <a:t>op hun favoriete tracks te stemmen. </a:t>
            </a:r>
            <a:r>
              <a:rPr lang="nl-NL" sz="800" dirty="0" smtClean="0">
                <a:latin typeface="Arial"/>
              </a:rPr>
              <a:t>Met de DJUCED™ Master-</a:t>
            </a:r>
            <a:r>
              <a:rPr lang="nl-NL" sz="800" dirty="0" err="1" smtClean="0">
                <a:latin typeface="Arial"/>
              </a:rPr>
              <a:t>app</a:t>
            </a:r>
            <a:r>
              <a:rPr lang="nl-NL" sz="800" dirty="0" smtClean="0">
                <a:latin typeface="Arial"/>
              </a:rPr>
              <a:t> kunt u </a:t>
            </a:r>
            <a:r>
              <a:rPr lang="nl-NL" sz="800" b="1" dirty="0" smtClean="0">
                <a:latin typeface="Arial"/>
              </a:rPr>
              <a:t>direct kijken hoe iedereen stemt. </a:t>
            </a:r>
            <a:r>
              <a:rPr lang="nl-NL" sz="800" dirty="0" smtClean="0">
                <a:latin typeface="Arial"/>
              </a:rPr>
              <a:t>Creëer de perfecte afspeellijst voor het perfecte feestje voor uw gasten.</a:t>
            </a:r>
          </a:p>
          <a:p>
            <a:pPr marL="740664" lvl="1" indent="-283464" defTabSz="914400">
              <a:buFont typeface="Arial"/>
              <a:buChar char="•"/>
            </a:pPr>
            <a:endParaRPr lang="nl-NL" sz="800" dirty="0" smtClean="0"/>
          </a:p>
          <a:p>
            <a:pPr marL="740664" lvl="1" indent="-283464" defTabSz="914400">
              <a:buFont typeface="Arial"/>
              <a:buChar char="•"/>
            </a:pPr>
            <a:r>
              <a:rPr lang="nl-NL" sz="800" dirty="0" smtClean="0">
                <a:latin typeface="Arial"/>
              </a:rPr>
              <a:t>Zelfs tijdens het feestje kunnen uw gasten stemmen op hun favoriete tracks waarna u de afspeellijst nog live kunt bijstellen. De </a:t>
            </a:r>
            <a:r>
              <a:rPr lang="nl-NL" sz="800" b="1" dirty="0" smtClean="0">
                <a:latin typeface="Arial"/>
              </a:rPr>
              <a:t>afspeellijst met de meeste stemmen is zichtbaar op uw tweede apparaat </a:t>
            </a:r>
            <a:r>
              <a:rPr lang="nl-NL" sz="800" dirty="0" smtClean="0">
                <a:latin typeface="Arial"/>
              </a:rPr>
              <a:t>(tablet of </a:t>
            </a:r>
            <a:r>
              <a:rPr lang="nl-NL" sz="800" dirty="0" err="1" smtClean="0">
                <a:latin typeface="Arial"/>
              </a:rPr>
              <a:t>smartphone</a:t>
            </a:r>
            <a:r>
              <a:rPr lang="nl-NL" sz="800" dirty="0" smtClean="0">
                <a:latin typeface="Arial"/>
              </a:rPr>
              <a:t>) zodat u deze live kunt volgen.</a:t>
            </a:r>
          </a:p>
          <a:p>
            <a:pPr marL="740664" lvl="1" indent="-283464" defTabSz="914400">
              <a:buFont typeface="Arial"/>
              <a:buChar char="•"/>
            </a:pPr>
            <a:endParaRPr lang="nl-NL" sz="800" dirty="0" smtClean="0"/>
          </a:p>
          <a:p>
            <a:pPr marL="740664" lvl="1" indent="-283464" defTabSz="914400">
              <a:buFont typeface="Arial"/>
              <a:buChar char="•"/>
            </a:pPr>
            <a:r>
              <a:rPr lang="nl-NL" sz="800" dirty="0" smtClean="0">
                <a:latin typeface="Arial"/>
              </a:rPr>
              <a:t>Bekijk de </a:t>
            </a:r>
            <a:r>
              <a:rPr lang="nl-NL" sz="800" b="1" dirty="0" smtClean="0">
                <a:latin typeface="Arial"/>
              </a:rPr>
              <a:t>tracks, artiesten of speciale berichten</a:t>
            </a:r>
            <a:r>
              <a:rPr lang="nl-NL" sz="800" dirty="0" smtClean="0">
                <a:latin typeface="Arial"/>
              </a:rPr>
              <a:t> die door uw gasten zijn opgegeven. Afspeellijsten op maat voor spetterende feestjes.</a:t>
            </a:r>
          </a:p>
          <a:p>
            <a:pPr marL="740664" lvl="1" indent="-283464" defTabSz="914400">
              <a:buFont typeface="Arial"/>
              <a:buChar char="•"/>
            </a:pPr>
            <a:endParaRPr lang="nl-NL" sz="800" dirty="0">
              <a:latin typeface="Arial"/>
              <a:ea typeface="ＭＳ Ｐゴシック"/>
            </a:endParaRPr>
          </a:p>
          <a:p>
            <a:pPr marL="171450" indent="-171450">
              <a:buFont typeface="Wingdings" panose="05000000000000000000" pitchFamily="2" charset="2"/>
              <a:buChar char="§"/>
            </a:pPr>
            <a:r>
              <a:rPr lang="nl-NL" sz="800" b="1" dirty="0" smtClean="0"/>
              <a:t>5 - Geef </a:t>
            </a:r>
            <a:r>
              <a:rPr lang="nl-NL" sz="800" b="1" dirty="0"/>
              <a:t>een compleet nieuwe betekenis aan het begrip feestje.</a:t>
            </a:r>
            <a:endParaRPr lang="fr-FR" sz="800" dirty="0"/>
          </a:p>
          <a:p>
            <a:r>
              <a:rPr lang="nl-NL" sz="800" dirty="0"/>
              <a:t>Deel ideeën en wensen zodat deze </a:t>
            </a:r>
            <a:r>
              <a:rPr lang="nl-NL" sz="800" b="1" dirty="0"/>
              <a:t>evolutionair </a:t>
            </a:r>
            <a:r>
              <a:rPr lang="nl-NL" sz="800" b="1" dirty="0" err="1"/>
              <a:t>app</a:t>
            </a:r>
            <a:r>
              <a:rPr lang="nl-NL" sz="800" b="1" dirty="0"/>
              <a:t> </a:t>
            </a:r>
            <a:r>
              <a:rPr lang="nl-NL" sz="800" dirty="0"/>
              <a:t>voortdurend verbeterd kan worden. </a:t>
            </a:r>
            <a:r>
              <a:rPr lang="en-US" sz="800" dirty="0" err="1"/>
              <a:t>Binnenkort</a:t>
            </a:r>
            <a:r>
              <a:rPr lang="en-US" sz="800" dirty="0"/>
              <a:t> </a:t>
            </a:r>
            <a:r>
              <a:rPr lang="en-US" sz="800" dirty="0" err="1"/>
              <a:t>veel</a:t>
            </a:r>
            <a:r>
              <a:rPr lang="en-US" sz="800" dirty="0"/>
              <a:t> </a:t>
            </a:r>
            <a:r>
              <a:rPr lang="en-US" sz="800" dirty="0" err="1"/>
              <a:t>meer</a:t>
            </a:r>
            <a:r>
              <a:rPr lang="en-US" sz="800" dirty="0"/>
              <a:t>!</a:t>
            </a:r>
            <a:endParaRPr lang="fr-FR" sz="800" dirty="0"/>
          </a:p>
          <a:p>
            <a:pPr marL="285051" indent="-283464" defTabSz="914400">
              <a:buFont typeface="Arial"/>
              <a:buChar char="•"/>
            </a:pPr>
            <a:endParaRPr lang="nl-NL" sz="800" dirty="0">
              <a:latin typeface="Arial"/>
              <a:ea typeface="ＭＳ Ｐゴシック"/>
            </a:endParaRPr>
          </a:p>
        </p:txBody>
      </p:sp>
      <p:pic>
        <p:nvPicPr>
          <p:cNvPr id="24"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5710" y="6051215"/>
            <a:ext cx="304409" cy="53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5" name="Picture 2" descr="M:\HERCULES MKG\DJING\DJControlUniversal\Pictures\Pictos\PictoPC-BL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026" y="5038586"/>
            <a:ext cx="359476" cy="2314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M:\HERCULES MKG\DJING\DJControlUniversal\Pictures\Pictos\PictoPhone-BL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8504" y="5370452"/>
            <a:ext cx="125169" cy="231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M:\HERCULES MKG\DJING\DJControlUniversal\Pictures\Pictos\PictoTablet-BL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094" y="5357697"/>
            <a:ext cx="201892" cy="2569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14530" y="4990644"/>
            <a:ext cx="334119" cy="58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6993" y="6560337"/>
            <a:ext cx="304550" cy="540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3815" y="7888084"/>
            <a:ext cx="322449" cy="572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0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dirty="0" smtClean="0"/>
              <a:t> </a:t>
            </a:r>
            <a:endParaRPr lang="nl-NL" b="0" i="0" dirty="0">
              <a:latin typeface="Arial"/>
              <a:ea typeface="ＭＳ Ｐゴシック"/>
              <a:cs typeface="+mn-cs"/>
            </a:endParaRPr>
          </a:p>
        </p:txBody>
      </p:sp>
      <p:sp>
        <p:nvSpPr>
          <p:cNvPr id="2055" name="Rectangle 9"/>
          <p:cNvSpPr>
            <a:spLocks noChangeArrowheads="1"/>
          </p:cNvSpPr>
          <p:nvPr/>
        </p:nvSpPr>
        <p:spPr bwMode="auto">
          <a:xfrm>
            <a:off x="43517" y="4067944"/>
            <a:ext cx="4840901" cy="4524315"/>
          </a:xfrm>
          <a:prstGeom prst="rect">
            <a:avLst/>
          </a:prstGeom>
          <a:noFill/>
          <a:ln w="9525">
            <a:noFill/>
            <a:miter lim="800000"/>
            <a:headEnd/>
            <a:tailEnd/>
          </a:ln>
        </p:spPr>
        <p:txBody>
          <a:bodyPr wrap="square">
            <a:spAutoFit/>
          </a:bodyPr>
          <a:lstStyle/>
          <a:p>
            <a:pPr marL="173736" indent="-173736" algn="l" defTabSz="914400">
              <a:buClr>
                <a:srgbClr val="5EB6E4"/>
              </a:buClr>
              <a:buFont typeface="Wingdings"/>
              <a:buChar char="§"/>
            </a:pPr>
            <a:r>
              <a:rPr lang="en-US" sz="900" b="1" i="0" dirty="0" smtClean="0">
                <a:solidFill>
                  <a:srgbClr val="5EB6E4"/>
                </a:solidFill>
                <a:latin typeface="Arial"/>
              </a:rPr>
              <a:t>Pc/Mac ® LAPTOP-MODUS: </a:t>
            </a:r>
            <a:r>
              <a:rPr lang="en-US" sz="900" b="1" i="0" dirty="0" smtClean="0">
                <a:latin typeface="Arial"/>
              </a:rPr>
              <a:t>de essentie van het mixen</a:t>
            </a:r>
          </a:p>
          <a:p>
            <a:pPr marL="338328" lvl="1" indent="-109728" algn="l" defTabSz="914400">
              <a:buFont typeface="Arial"/>
              <a:buChar char="•"/>
            </a:pPr>
            <a:r>
              <a:rPr lang="en-US" sz="900" b="0" i="0" dirty="0" smtClean="0">
                <a:latin typeface="Arial"/>
              </a:rPr>
              <a:t>Gebruik uw controller en uw computer om mensen aan het dansen te krijgen</a:t>
            </a:r>
          </a:p>
          <a:p>
            <a:pPr marL="338328" lvl="1" indent="-109728" algn="l" defTabSz="914400">
              <a:buFont typeface="Arial"/>
              <a:buChar char="•"/>
            </a:pPr>
            <a:r>
              <a:rPr lang="en-US" sz="900" b="0" i="0" dirty="0" smtClean="0">
                <a:latin typeface="Arial"/>
              </a:rPr>
              <a:t>Bedien DJUCED™ 40°vanaf uw </a:t>
            </a:r>
            <a:r>
              <a:rPr lang="en-US" sz="900" b="1" i="0" dirty="0" smtClean="0">
                <a:latin typeface="Arial"/>
              </a:rPr>
              <a:t>Mac® of PC</a:t>
            </a:r>
            <a:r>
              <a:rPr lang="en-US" sz="900" b="0" i="0" dirty="0" smtClean="0">
                <a:latin typeface="Arial"/>
              </a:rPr>
              <a:t> (via een USB-verbinding)</a:t>
            </a:r>
          </a:p>
          <a:p>
            <a:pPr marL="338328" lvl="1" indent="-109728" algn="l" defTabSz="914400">
              <a:buFont typeface="Arial"/>
              <a:buChar char="•"/>
            </a:pPr>
            <a:r>
              <a:rPr lang="en-US" sz="900" b="0" i="0" dirty="0" smtClean="0">
                <a:latin typeface="Arial"/>
              </a:rPr>
              <a:t>Compatibel met MIDI DJ-software</a:t>
            </a:r>
          </a:p>
          <a:p>
            <a:pPr marL="91440" indent="-91440" algn="l" defTabSz="914400">
              <a:buFont typeface="Arial"/>
              <a:buChar char="•"/>
            </a:pPr>
            <a:endParaRPr lang="nl-NL" sz="900" dirty="0" smtClean="0"/>
          </a:p>
          <a:p>
            <a:pPr marL="173736" indent="-173736" algn="l" defTabSz="914400">
              <a:buClr>
                <a:srgbClr val="DE952E"/>
              </a:buClr>
              <a:buFont typeface="Wingdings"/>
              <a:buChar char="§"/>
            </a:pPr>
            <a:r>
              <a:rPr lang="en-US" sz="900" b="1" i="0" dirty="0" smtClean="0">
                <a:solidFill>
                  <a:srgbClr val="DE952E"/>
                </a:solidFill>
                <a:latin typeface="Arial"/>
              </a:rPr>
              <a:t>MULTISCREEN-MODUS: </a:t>
            </a:r>
            <a:r>
              <a:rPr lang="en-US" sz="900" b="1" i="0" dirty="0" smtClean="0">
                <a:latin typeface="Arial"/>
              </a:rPr>
              <a:t> uitgebreide en ongekende mix-mogelijkheden </a:t>
            </a:r>
          </a:p>
          <a:p>
            <a:pPr marL="338328" lvl="1" indent="-109728" algn="l" defTabSz="914400">
              <a:buFont typeface="Arial"/>
              <a:buChar char="•"/>
            </a:pPr>
            <a:r>
              <a:rPr lang="en-US" sz="900" b="0" i="0" dirty="0" smtClean="0">
                <a:latin typeface="Arial"/>
              </a:rPr>
              <a:t>Mix vanaf uw </a:t>
            </a:r>
            <a:r>
              <a:rPr lang="en-US" sz="900" b="1" i="0" dirty="0" smtClean="0">
                <a:latin typeface="Arial"/>
              </a:rPr>
              <a:t>Mac® of pc</a:t>
            </a:r>
            <a:r>
              <a:rPr lang="en-US" sz="900" b="0" i="0" dirty="0" smtClean="0">
                <a:latin typeface="Arial"/>
              </a:rPr>
              <a:t> (via een USB-verbinding)</a:t>
            </a:r>
          </a:p>
          <a:p>
            <a:pPr marL="338328" lvl="1" indent="-109728" algn="l" defTabSz="914400">
              <a:buFont typeface="Arial"/>
              <a:buChar char="•"/>
            </a:pPr>
            <a:r>
              <a:rPr lang="en-US" sz="900" b="0" i="0" dirty="0" smtClean="0">
                <a:latin typeface="Arial"/>
              </a:rPr>
              <a:t>Bedien uw mix, of breidt hem uit, vanaf uw smartphone of tablet </a:t>
            </a:r>
            <a:r>
              <a:rPr lang="en-US" sz="900" dirty="0">
                <a:latin typeface="Arial"/>
              </a:rPr>
              <a:t>met behulp van de ingebouwde </a:t>
            </a:r>
            <a:r>
              <a:rPr lang="en-US" sz="900" b="1" i="1" dirty="0">
                <a:latin typeface="Arial"/>
              </a:rPr>
              <a:t>Bluetooth®</a:t>
            </a:r>
            <a:r>
              <a:rPr sz="900" dirty="0">
                <a:latin typeface="Arial"/>
              </a:rPr>
              <a:t> </a:t>
            </a:r>
            <a:r>
              <a:rPr lang="en-US" sz="900" dirty="0">
                <a:latin typeface="Arial"/>
              </a:rPr>
              <a:t>draadloze technologie en de speciale DJUCED™ Master app</a:t>
            </a:r>
          </a:p>
          <a:p>
            <a:pPr marL="795528" lvl="2" indent="-109728" algn="l" defTabSz="914400">
              <a:buFont typeface="Arial"/>
              <a:buChar char="•"/>
            </a:pPr>
            <a:r>
              <a:rPr lang="en-US" sz="900" b="0" i="0" dirty="0" smtClean="0">
                <a:latin typeface="Arial"/>
              </a:rPr>
              <a:t>Ontdek oneindige mogelijkheden met deze inventieve app</a:t>
            </a:r>
          </a:p>
          <a:p>
            <a:pPr marL="338328" lvl="1" indent="-109728" algn="l" defTabSz="914400">
              <a:buFont typeface="Arial"/>
              <a:buChar char="•"/>
            </a:pPr>
            <a:endParaRPr lang="nl-NL" sz="900" dirty="0" smtClean="0"/>
          </a:p>
          <a:p>
            <a:pPr marL="173736" indent="-173736" algn="l" defTabSz="914400">
              <a:buClr>
                <a:srgbClr val="8DB10F"/>
              </a:buClr>
              <a:buFont typeface="Wingdings"/>
              <a:buChar char="§"/>
            </a:pPr>
            <a:r>
              <a:rPr lang="en-US" sz="900" b="1" i="0" dirty="0" smtClean="0">
                <a:solidFill>
                  <a:srgbClr val="8DB10F"/>
                </a:solidFill>
                <a:latin typeface="Arial"/>
              </a:rPr>
              <a:t>TABLET-MODUS: </a:t>
            </a:r>
            <a:r>
              <a:rPr lang="en-US" sz="900" b="1" i="0" dirty="0" smtClean="0">
                <a:latin typeface="Arial"/>
              </a:rPr>
              <a:t>gebruiksvriendelijke DJ-functies onder handbereik</a:t>
            </a:r>
          </a:p>
          <a:p>
            <a:pPr algn="l" defTabSz="914400">
              <a:buNone/>
            </a:pPr>
            <a:r>
              <a:rPr lang="en-US" sz="900" b="1" i="0" dirty="0" smtClean="0">
                <a:latin typeface="Arial"/>
              </a:rPr>
              <a:t>    Verbind uw tablet draadloos met uw Hercules Universal DJ-controller en u bent klaar om te gaan mixen </a:t>
            </a:r>
            <a:r>
              <a:rPr lang="en-US" sz="900" b="0" i="0" dirty="0" smtClean="0">
                <a:latin typeface="Arial"/>
              </a:rPr>
              <a:t>(</a:t>
            </a:r>
            <a:r>
              <a:rPr lang="en-US" sz="900" b="1" i="1" dirty="0" smtClean="0">
                <a:latin typeface="Arial"/>
              </a:rPr>
              <a:t>Bluetooth®</a:t>
            </a:r>
            <a:r>
              <a:rPr lang="en-US" sz="900" b="0" i="0" dirty="0" smtClean="0">
                <a:latin typeface="Arial"/>
              </a:rPr>
              <a:t> draadloze technologie)</a:t>
            </a:r>
          </a:p>
          <a:p>
            <a:pPr marL="630936" lvl="1" indent="-173736" defTabSz="914400">
              <a:buFont typeface="Arial"/>
              <a:buChar char="•"/>
            </a:pPr>
            <a:r>
              <a:rPr lang="nl-NL" sz="900" dirty="0">
                <a:latin typeface="Arial"/>
                <a:ea typeface="ＭＳ Ｐゴシック"/>
                <a:cs typeface="Arial"/>
              </a:rPr>
              <a:t>Beluister de volgende track door de audio-uitgang van uw tablet met behulp van de meegeleverde audiokabel te verbinden met de externe ingang</a:t>
            </a:r>
          </a:p>
          <a:p>
            <a:pPr marL="173736" indent="-173736" algn="l" defTabSz="914400">
              <a:buFont typeface="Wingdings"/>
              <a:buChar char="§"/>
            </a:pPr>
            <a:endParaRPr lang="nl-NL" sz="900" dirty="0" smtClean="0">
              <a:latin typeface="+mn-lt"/>
            </a:endParaRPr>
          </a:p>
          <a:p>
            <a:pPr marL="173736" indent="-173736" algn="l" defTabSz="914400">
              <a:buFont typeface="Wingdings"/>
              <a:buChar char="§"/>
            </a:pPr>
            <a:r>
              <a:rPr lang="en-US" sz="900" b="1" i="0" dirty="0" smtClean="0">
                <a:latin typeface="+mn-lt"/>
              </a:rPr>
              <a:t>Een zeer uitgebreide DJ-controller</a:t>
            </a:r>
          </a:p>
          <a:p>
            <a:pPr marL="338328" lvl="1" indent="-109728" algn="l" defTabSz="914400">
              <a:buFont typeface="Arial"/>
              <a:buChar char="•"/>
            </a:pPr>
            <a:r>
              <a:rPr lang="en-US" sz="900" b="0" i="0" dirty="0" smtClean="0">
                <a:latin typeface="+mn-lt"/>
              </a:rPr>
              <a:t>Mixbediening voor 2 afzonderlijke decks</a:t>
            </a:r>
          </a:p>
          <a:p>
            <a:pPr marL="338328" lvl="1" indent="-109728" algn="l" defTabSz="914400">
              <a:buFont typeface="Arial"/>
              <a:buChar char="•"/>
            </a:pPr>
            <a:r>
              <a:rPr lang="en-US" sz="900" b="0" i="0" dirty="0" smtClean="0">
                <a:latin typeface="+mn-lt"/>
              </a:rPr>
              <a:t>2 drukgevoelige capacitieve jogwielen</a:t>
            </a:r>
          </a:p>
          <a:p>
            <a:pPr marL="338328" lvl="1" indent="-109728" algn="l" defTabSz="914400">
              <a:buFont typeface="Arial"/>
              <a:buChar char="•"/>
            </a:pPr>
            <a:r>
              <a:rPr lang="en-US" sz="900" b="0" i="0" dirty="0" smtClean="0">
                <a:latin typeface="+mn-lt"/>
              </a:rPr>
              <a:t>Ingebouwde audio-interface met luidsprekers en koptelefoonuitgangen, en een externe ingang  </a:t>
            </a:r>
          </a:p>
          <a:p>
            <a:pPr marL="338328" lvl="1" indent="-109728" algn="l" defTabSz="914400">
              <a:buFont typeface="Arial"/>
              <a:buChar char="•"/>
            </a:pPr>
            <a:r>
              <a:rPr lang="en-US" sz="900" b="0" i="0" dirty="0" smtClean="0">
                <a:latin typeface="+mn-lt"/>
              </a:rPr>
              <a:t>16 pads</a:t>
            </a:r>
          </a:p>
          <a:p>
            <a:pPr marL="173736" indent="-173736" algn="l" defTabSz="914400">
              <a:buFont typeface="Wingdings"/>
              <a:buChar char="§"/>
            </a:pPr>
            <a:endParaRPr lang="nl-NL" sz="900" dirty="0" smtClean="0">
              <a:latin typeface="+mn-lt"/>
            </a:endParaRPr>
          </a:p>
          <a:p>
            <a:pPr marL="173736" indent="-173736" algn="l" defTabSz="914400">
              <a:buFont typeface="Wingdings"/>
              <a:buChar char="§"/>
            </a:pPr>
            <a:r>
              <a:rPr lang="en-US" sz="900" b="1" i="0" dirty="0" smtClean="0">
                <a:latin typeface="Calibri"/>
              </a:rPr>
              <a:t>Een modern en slank design</a:t>
            </a:r>
          </a:p>
          <a:p>
            <a:pPr marL="338328" indent="-109728" algn="l" defTabSz="914400">
              <a:buFont typeface="Arial"/>
              <a:buChar char="•"/>
            </a:pPr>
            <a:r>
              <a:rPr lang="en-US" sz="900" b="0" i="0" dirty="0" smtClean="0">
                <a:latin typeface="Calibri"/>
              </a:rPr>
              <a:t>Bekrast-geborstelde afwerking op decks, matte afwerking op het centrale mengpaneel </a:t>
            </a:r>
          </a:p>
          <a:p>
            <a:pPr marL="338328" indent="-109728" algn="l" defTabSz="914400">
              <a:buFont typeface="Arial"/>
              <a:buChar char="•"/>
            </a:pPr>
            <a:r>
              <a:rPr lang="en-US" sz="900" b="0" i="0" dirty="0" smtClean="0">
                <a:latin typeface="Calibri"/>
              </a:rPr>
              <a:t>Metalen oppervlak op jogwielen</a:t>
            </a:r>
          </a:p>
          <a:p>
            <a:pPr marL="338328" indent="-109728" algn="l" defTabSz="914400">
              <a:buFont typeface="Arial"/>
              <a:buChar char="•"/>
            </a:pPr>
            <a:r>
              <a:rPr lang="en-US" sz="900" b="0" i="0" dirty="0" smtClean="0">
                <a:latin typeface="Calibri"/>
              </a:rPr>
              <a:t>Verlichte knoppen zodat gebruikers deze gemakkelijk kunnen vinden, zelfs in omstandigheden met weinig licht </a:t>
            </a:r>
          </a:p>
          <a:p>
            <a:pPr marL="338328" indent="-109728" algn="l" defTabSz="914400">
              <a:buFont typeface="Arial"/>
              <a:buChar char="•"/>
            </a:pPr>
            <a:r>
              <a:rPr lang="en-US" sz="900" b="0" i="0" dirty="0" smtClean="0">
                <a:latin typeface="Calibri"/>
              </a:rPr>
              <a:t>Licht van gewicht en draagbaar: verlevendig feestjes, waar u ook bent</a:t>
            </a:r>
          </a:p>
          <a:p>
            <a:pPr algn="l" defTabSz="914400">
              <a:buNone/>
            </a:pPr>
            <a:endParaRPr lang="nl-NL" sz="900" dirty="0" smtClean="0">
              <a:latin typeface="+mn-lt"/>
            </a:endParaRPr>
          </a:p>
        </p:txBody>
      </p:sp>
      <p:sp>
        <p:nvSpPr>
          <p:cNvPr id="2056" name="ZoneTexte 10"/>
          <p:cNvSpPr txBox="1">
            <a:spLocks noChangeArrowheads="1"/>
          </p:cNvSpPr>
          <p:nvPr/>
        </p:nvSpPr>
        <p:spPr bwMode="auto">
          <a:xfrm>
            <a:off x="966638" y="3703987"/>
            <a:ext cx="2462362" cy="307777"/>
          </a:xfrm>
          <a:prstGeom prst="rect">
            <a:avLst/>
          </a:prstGeom>
          <a:noFill/>
          <a:ln w="9525">
            <a:noFill/>
            <a:miter lim="800000"/>
            <a:headEnd/>
            <a:tailEnd/>
          </a:ln>
        </p:spPr>
        <p:txBody>
          <a:bodyPr wrap="square">
            <a:spAutoFit/>
          </a:bodyPr>
          <a:lstStyle/>
          <a:p>
            <a:pPr marL="91440" indent="-91440" algn="l" defTabSz="914400">
              <a:buNone/>
            </a:pPr>
            <a:r>
              <a:rPr lang="en-US" sz="1400" b="1" i="0" smtClean="0">
                <a:latin typeface="Arial"/>
              </a:rPr>
              <a:t>1 DJ-controller, 3 modi</a:t>
            </a:r>
            <a:endParaRPr lang="nl-NL" sz="1400" b="1" i="0">
              <a:latin typeface="Arial"/>
              <a:ea typeface="ＭＳ Ｐゴシック"/>
              <a:cs typeface="+mn-cs"/>
            </a:endParaRPr>
          </a:p>
        </p:txBody>
      </p:sp>
      <p:graphicFrame>
        <p:nvGraphicFramePr>
          <p:cNvPr id="15439" name="Group 79"/>
          <p:cNvGraphicFramePr>
            <a:graphicFrameLocks noGrp="1"/>
          </p:cNvGraphicFramePr>
          <p:nvPr>
            <p:extLst>
              <p:ext uri="{D42A27DB-BD31-4B8C-83A1-F6EECF244321}">
                <p14:modId xmlns:p14="http://schemas.microsoft.com/office/powerpoint/2010/main" val="2382524706"/>
              </p:ext>
            </p:extLst>
          </p:nvPr>
        </p:nvGraphicFramePr>
        <p:xfrm>
          <a:off x="4869160" y="594510"/>
          <a:ext cx="1945643" cy="1554402"/>
        </p:xfrm>
        <a:graphic>
          <a:graphicData uri="http://schemas.openxmlformats.org/drawingml/2006/table">
            <a:tbl>
              <a:tblPr>
                <a:tableStyleId>{5DA37D80-6434-44D0-A028-1B22A696006F}</a:tableStyleId>
              </a:tblPr>
              <a:tblGrid>
                <a:gridCol w="1945643"/>
              </a:tblGrid>
              <a:tr h="207963">
                <a:tc>
                  <a:txBody>
                    <a:bodyPr/>
                    <a:lstStyle/>
                    <a:p>
                      <a:pPr marL="0" marR="0" indent="0" algn="l" defTabSz="914400">
                        <a:lnSpc>
                          <a:spcPct val="100000"/>
                        </a:lnSpc>
                        <a:spcBef>
                          <a:spcPts val="0"/>
                        </a:spcBef>
                        <a:spcAft>
                          <a:spcPts val="0"/>
                        </a:spcAft>
                        <a:buNone/>
                      </a:pPr>
                      <a:r>
                        <a:rPr lang="en-US" sz="900" b="1" i="0" u="none" strike="noStrike" cap="none" baseline="0" noProof="0" dirty="0" smtClean="0">
                          <a:effectLst/>
                          <a:latin typeface="Arial"/>
                        </a:rPr>
                        <a:t>Technische specificaties</a:t>
                      </a:r>
                      <a:endParaRPr lang="nl-NL" sz="900" b="1" i="0" u="none" strike="noStrike" cap="none" baseline="0" noProof="0" dirty="0">
                        <a:effectLst/>
                        <a:latin typeface="Arial"/>
                        <a:ea typeface="ＭＳ Ｐゴシック"/>
                        <a:cs typeface="+mn-cs"/>
                      </a:endParaRPr>
                    </a:p>
                  </a:txBody>
                  <a:tcPr marT="45707" marB="45707" horzOverflow="overflow"/>
                </a:tc>
              </a:tr>
              <a:tr h="506413">
                <a:tc>
                  <a:txBody>
                    <a:bodyPr/>
                    <a:lstStyle/>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DJ-controller met twee mengpanelen</a:t>
                      </a:r>
                    </a:p>
                    <a:p>
                      <a:pPr marL="0" marR="0" indent="0" algn="l" defTabSz="914400">
                        <a:lnSpc>
                          <a:spcPct val="100000"/>
                        </a:lnSpc>
                        <a:spcBef>
                          <a:spcPts val="0"/>
                        </a:spcBef>
                        <a:spcAft>
                          <a:spcPts val="0"/>
                        </a:spcAft>
                        <a:buNone/>
                      </a:pPr>
                      <a:r>
                        <a:rPr lang="en-US" sz="750" b="0" i="1" u="none" strike="noStrike" cap="none" baseline="0" noProof="0" dirty="0" smtClean="0">
                          <a:effectLst/>
                          <a:latin typeface="Arial"/>
                        </a:rPr>
                        <a:t>Bluetooth®</a:t>
                      </a:r>
                      <a:r>
                        <a:rPr lang="en-US" sz="750" b="0" i="0" u="none" strike="noStrike" cap="none" baseline="0" noProof="0" dirty="0" smtClean="0">
                          <a:effectLst/>
                          <a:latin typeface="Arial"/>
                        </a:rPr>
                        <a:t> draadloze technologie</a:t>
                      </a:r>
                    </a:p>
                    <a:p>
                      <a:pPr marL="0" marR="0" indent="0" algn="l" defTabSz="914400" rtl="0" eaLnBrk="1" latinLnBrk="0" hangingPunct="1">
                        <a:lnSpc>
                          <a:spcPct val="100000"/>
                        </a:lnSpc>
                        <a:spcBef>
                          <a:spcPts val="0"/>
                        </a:spcBef>
                        <a:spcAft>
                          <a:spcPts val="0"/>
                        </a:spcAft>
                        <a:buNone/>
                      </a:pPr>
                      <a:r>
                        <a:rPr lang="en-US" sz="750" b="0" i="0" u="none" strike="noStrike" cap="none" baseline="0" noProof="0" dirty="0" smtClean="0">
                          <a:effectLst/>
                          <a:latin typeface="Arial"/>
                        </a:rPr>
                        <a:t>- Ingebouwde audio (Mix- en Preview-uitgangen / </a:t>
                      </a:r>
                      <a:r>
                        <a:rPr lang="en-US" sz="750" b="0" i="0" u="none" strike="noStrike" kern="1200" cap="none" baseline="0" noProof="0" dirty="0" smtClean="0">
                          <a:solidFill>
                            <a:schemeClr val="tx1"/>
                          </a:solidFill>
                          <a:effectLst/>
                          <a:latin typeface="Arial"/>
                          <a:ea typeface="+mn-ea"/>
                          <a:cs typeface="+mn-cs"/>
                        </a:rPr>
                        <a:t>externe ingang)</a:t>
                      </a:r>
                    </a:p>
                    <a:p>
                      <a:pPr marL="0" marR="0" indent="0" algn="l" defTabSz="914400" rtl="0" eaLnBrk="1" latinLnBrk="0" hangingPunct="1">
                        <a:lnSpc>
                          <a:spcPct val="100000"/>
                        </a:lnSpc>
                        <a:spcBef>
                          <a:spcPts val="0"/>
                        </a:spcBef>
                        <a:spcAft>
                          <a:spcPts val="0"/>
                        </a:spcAft>
                        <a:buNone/>
                      </a:pPr>
                      <a:r>
                        <a:rPr lang="en-US" sz="750" b="0" i="0" u="none" strike="noStrike" kern="1200" cap="none" baseline="0" noProof="0" dirty="0" smtClean="0">
                          <a:solidFill>
                            <a:schemeClr val="tx1"/>
                          </a:solidFill>
                          <a:effectLst/>
                          <a:latin typeface="Arial"/>
                          <a:ea typeface="+mn-ea"/>
                          <a:cs typeface="+mn-cs"/>
                        </a:rPr>
                        <a:t>- Capacitieve jogwielen</a:t>
                      </a:r>
                    </a:p>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- 16 hoogpresterende pads</a:t>
                      </a:r>
                      <a:endParaRPr lang="nl-NL" sz="750" b="0" i="0" u="none" strike="noStrike" cap="none" baseline="0" noProof="0" dirty="0">
                        <a:effectLst/>
                        <a:latin typeface="Arial"/>
                        <a:ea typeface="ＭＳ Ｐゴシック"/>
                        <a:cs typeface="+mn-cs"/>
                      </a:endParaRPr>
                    </a:p>
                  </a:txBody>
                  <a:tcPr marT="45707" marB="45707" horzOverflow="overflow"/>
                </a:tc>
              </a:tr>
              <a:tr h="506413">
                <a:tc>
                  <a:txBody>
                    <a:bodyPr/>
                    <a:lstStyle/>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Allesomvattend softwarepakket:</a:t>
                      </a:r>
                    </a:p>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DJUCED™ 40° for Mac®/PC</a:t>
                      </a:r>
                    </a:p>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DJUCED™ Master for iOS / Android</a:t>
                      </a:r>
                    </a:p>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DJUCED™ App for iOS / Android</a:t>
                      </a:r>
                      <a:endParaRPr lang="nl-NL" sz="750" b="0" i="0" u="none" strike="noStrike" cap="none" baseline="0" noProof="0" dirty="0">
                        <a:effectLst/>
                        <a:latin typeface="Arial"/>
                        <a:ea typeface="ＭＳ Ｐゴシック"/>
                        <a:cs typeface="+mn-cs"/>
                      </a:endParaRPr>
                    </a:p>
                  </a:txBody>
                  <a:tcPr marT="45707" marB="45707" horzOverflow="overflow"/>
                </a:tc>
              </a:tr>
            </a:tbl>
          </a:graphicData>
        </a:graphic>
      </p:graphicFrame>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en-US" sz="1050" b="1" i="0" smtClean="0">
                <a:latin typeface="Calibri"/>
              </a:rPr>
              <a:t>www.hercules.com</a:t>
            </a:r>
            <a:endParaRPr lang="nl-NL" sz="1050" b="1" i="0">
              <a:latin typeface="Calibri"/>
              <a:ea typeface="ＭＳ Ｐゴシック"/>
              <a:cs typeface="+mn-cs"/>
            </a:endParaRP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dirty="0" err="1" smtClean="0">
                <a:solidFill>
                  <a:schemeClr val="bg1"/>
                </a:solidFill>
                <a:latin typeface="Arial"/>
              </a:rPr>
              <a:t>Productreferentie</a:t>
            </a:r>
            <a:r>
              <a:rPr lang="en-US" sz="800" b="0" i="0" dirty="0" smtClean="0">
                <a:solidFill>
                  <a:schemeClr val="bg1"/>
                </a:solidFill>
                <a:latin typeface="Arial"/>
              </a:rPr>
              <a:t> / barcode</a:t>
            </a:r>
          </a:p>
          <a:p>
            <a:pPr algn="ctr"/>
            <a:r>
              <a:rPr lang="en-US" sz="800" b="0" i="0" dirty="0" smtClean="0">
                <a:solidFill>
                  <a:schemeClr val="bg1"/>
                </a:solidFill>
                <a:latin typeface="Arial"/>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graphicFrame>
        <p:nvGraphicFramePr>
          <p:cNvPr id="15434" name="Group 74"/>
          <p:cNvGraphicFramePr>
            <a:graphicFrameLocks noGrp="1"/>
          </p:cNvGraphicFramePr>
          <p:nvPr>
            <p:extLst>
              <p:ext uri="{D42A27DB-BD31-4B8C-83A1-F6EECF244321}">
                <p14:modId xmlns:p14="http://schemas.microsoft.com/office/powerpoint/2010/main" val="502292624"/>
              </p:ext>
            </p:extLst>
          </p:nvPr>
        </p:nvGraphicFramePr>
        <p:xfrm>
          <a:off x="4869160" y="2322702"/>
          <a:ext cx="1945643" cy="858741"/>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noProof="0" smtClean="0">
                          <a:effectLst/>
                          <a:latin typeface="Arial"/>
                        </a:rPr>
                        <a:t>Fysieke specificaties</a:t>
                      </a:r>
                      <a:endParaRPr lang="nl-NL" sz="900" b="1" i="0" u="none" strike="noStrike" cap="none" baseline="0" noProof="0">
                        <a:effectLst/>
                        <a:latin typeface="Arial"/>
                        <a:ea typeface="ＭＳ Ｐゴシック"/>
                        <a:cs typeface="+mn-cs"/>
                      </a:endParaRPr>
                    </a:p>
                  </a:txBody>
                  <a:tcPr marT="45707" marB="45707" horzOverflow="overflow"/>
                </a:tc>
              </a:tr>
              <a:tr h="218739">
                <a:tc>
                  <a:txBody>
                    <a:bodyPr/>
                    <a:lstStyle/>
                    <a:p>
                      <a:pPr marL="0" marR="0" indent="0" algn="l" defTabSz="914400">
                        <a:lnSpc>
                          <a:spcPct val="100000"/>
                        </a:lnSpc>
                        <a:spcBef>
                          <a:spcPts val="0"/>
                        </a:spcBef>
                        <a:spcAft>
                          <a:spcPts val="0"/>
                        </a:spcAft>
                        <a:buNone/>
                      </a:pPr>
                      <a:r>
                        <a:rPr lang="en-US" sz="750" b="0" i="0" u="none" strike="noStrike" cap="none" baseline="0" noProof="0" smtClean="0">
                          <a:effectLst/>
                          <a:latin typeface="Arial"/>
                        </a:rPr>
                        <a:t>Afmetingen: </a:t>
                      </a:r>
                      <a:r>
                        <a:rPr lang="en-US" sz="750" b="0" i="0" u="none" strike="noStrike" baseline="0" noProof="0" smtClean="0">
                          <a:solidFill>
                            <a:schemeClr val="tx1"/>
                          </a:solidFill>
                          <a:latin typeface="Calibri"/>
                        </a:rPr>
                        <a:t>40(B) x 23(D) x 4,5(H) cm</a:t>
                      </a:r>
                      <a:endParaRPr lang="nl-NL" sz="750" b="0" i="0" u="none" strike="noStrike" baseline="0" noProof="0">
                        <a:solidFill>
                          <a:schemeClr val="tx1"/>
                        </a:solidFill>
                        <a:latin typeface="Calibri"/>
                        <a:ea typeface="ＭＳ Ｐゴシック"/>
                        <a:cs typeface="+mn-cs"/>
                      </a:endParaRPr>
                    </a:p>
                  </a:txBody>
                  <a:tcPr marT="45707" marB="45707" horzOverflow="overflow"/>
                </a:tc>
              </a:tr>
              <a:tr h="192088">
                <a:tc>
                  <a:txBody>
                    <a:bodyPr/>
                    <a:lstStyle/>
                    <a:p>
                      <a:pPr marL="0" marR="0" indent="0" algn="l" defTabSz="914400">
                        <a:lnSpc>
                          <a:spcPct val="100000"/>
                        </a:lnSpc>
                        <a:spcBef>
                          <a:spcPts val="0"/>
                        </a:spcBef>
                        <a:spcAft>
                          <a:spcPts val="0"/>
                        </a:spcAft>
                        <a:buNone/>
                      </a:pPr>
                      <a:r>
                        <a:rPr lang="en-US" sz="750" b="0" i="0" u="none" strike="noStrike" cap="none" baseline="0" noProof="0" smtClean="0">
                          <a:effectLst/>
                          <a:latin typeface="Arial"/>
                        </a:rPr>
                        <a:t>Jogwiel</a:t>
                      </a:r>
                      <a:r>
                        <a:rPr lang="en-US" sz="750" b="0" i="0" u="none" strike="noStrike" cap="none" baseline="0" noProof="0" smtClean="0">
                          <a:latin typeface="Arial"/>
                        </a:rPr>
                        <a:t>-</a:t>
                      </a:r>
                      <a:r>
                        <a:rPr lang="en-US" sz="750" b="0" i="0" u="none" strike="noStrike" cap="none" baseline="0" noProof="0" smtClean="0">
                          <a:effectLst/>
                          <a:latin typeface="Arial"/>
                        </a:rPr>
                        <a:t>diameter: 11</a:t>
                      </a:r>
                      <a:r>
                        <a:rPr lang="en-US" sz="750" b="0" i="0" u="none" strike="noStrike" cap="none" baseline="0" noProof="0" smtClean="0">
                          <a:latin typeface="Arial"/>
                        </a:rPr>
                        <a:t> </a:t>
                      </a:r>
                      <a:r>
                        <a:rPr lang="en-US" sz="750" b="0" i="0" u="none" strike="noStrike" cap="none" baseline="0" noProof="0" smtClean="0">
                          <a:effectLst/>
                          <a:latin typeface="Arial"/>
                        </a:rPr>
                        <a:t>cm</a:t>
                      </a:r>
                      <a:endParaRPr lang="nl-NL" sz="750" b="0" i="0" u="none" strike="noStrike" cap="none" baseline="0" noProof="0">
                        <a:effectLst/>
                        <a:latin typeface="Arial"/>
                        <a:ea typeface="ＭＳ Ｐゴシック"/>
                        <a:cs typeface="+mn-cs"/>
                      </a:endParaRPr>
                    </a:p>
                  </a:txBody>
                  <a:tcPr marT="45707" marB="45707" horzOverflow="overflow"/>
                </a:tc>
              </a:tr>
              <a:tr h="147919">
                <a:tc>
                  <a:txBody>
                    <a:bodyPr/>
                    <a:lstStyle/>
                    <a:p>
                      <a:pPr marL="0" marR="0" indent="0" algn="l" defTabSz="914400">
                        <a:lnSpc>
                          <a:spcPct val="100000"/>
                        </a:lnSpc>
                        <a:spcBef>
                          <a:spcPts val="0"/>
                        </a:spcBef>
                        <a:spcAft>
                          <a:spcPts val="0"/>
                        </a:spcAft>
                        <a:buNone/>
                      </a:pPr>
                      <a:r>
                        <a:rPr lang="en-US" sz="750" b="0" i="0" u="none" strike="noStrike" cap="none" baseline="0" noProof="0" dirty="0" smtClean="0">
                          <a:effectLst/>
                          <a:latin typeface="Arial"/>
                        </a:rPr>
                        <a:t>Gewicht: 1,5 kg </a:t>
                      </a:r>
                      <a:endParaRPr lang="nl-NL" sz="750" b="0" i="0" u="none" strike="noStrike" cap="none" baseline="0" noProof="0" dirty="0">
                        <a:effectLst/>
                        <a:latin typeface="Arial"/>
                        <a:ea typeface="ＭＳ Ｐゴシック"/>
                        <a:cs typeface="+mn-cs"/>
                      </a:endParaRPr>
                    </a:p>
                  </a:txBody>
                  <a:tcPr marT="45707" marB="45707" horzOverflow="overflow"/>
                </a:tc>
              </a:tr>
            </a:tbl>
          </a:graphicData>
        </a:graphic>
      </p:graphicFrame>
      <p:graphicFrame>
        <p:nvGraphicFramePr>
          <p:cNvPr id="26" name="Group 74"/>
          <p:cNvGraphicFramePr>
            <a:graphicFrameLocks noGrp="1"/>
          </p:cNvGraphicFramePr>
          <p:nvPr>
            <p:extLst>
              <p:ext uri="{D42A27DB-BD31-4B8C-83A1-F6EECF244321}">
                <p14:modId xmlns:p14="http://schemas.microsoft.com/office/powerpoint/2010/main" val="52239109"/>
              </p:ext>
            </p:extLst>
          </p:nvPr>
        </p:nvGraphicFramePr>
        <p:xfrm>
          <a:off x="4867733" y="3258806"/>
          <a:ext cx="1945643" cy="2651630"/>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noProof="0" dirty="0" smtClean="0">
                          <a:effectLst/>
                          <a:latin typeface="Arial"/>
                        </a:rPr>
                        <a:t>Vereiste configuratie</a:t>
                      </a:r>
                      <a:endParaRPr lang="nl-NL"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0" marR="0" indent="0" algn="l" defTabSz="914400" rtl="0" eaLnBrk="1" latinLnBrk="0" hangingPunct="1">
                        <a:lnSpc>
                          <a:spcPct val="100000"/>
                        </a:lnSpc>
                        <a:spcBef>
                          <a:spcPts val="0"/>
                        </a:spcBef>
                        <a:spcAft>
                          <a:spcPts val="0"/>
                        </a:spcAft>
                        <a:buNone/>
                      </a:pPr>
                      <a:r>
                        <a:rPr lang="en-US" sz="750" b="1" i="0" u="none" strike="noStrike" kern="1200" baseline="0" noProof="0" dirty="0" smtClean="0">
                          <a:solidFill>
                            <a:schemeClr val="tx1"/>
                          </a:solidFill>
                          <a:latin typeface="Arial"/>
                          <a:ea typeface="+mn-ea"/>
                          <a:cs typeface="+mn-cs"/>
                        </a:rPr>
                        <a:t>DJUCED</a:t>
                      </a:r>
                      <a:r>
                        <a:rPr lang="fr-FR" sz="750" b="1" i="0" u="none" strike="noStrike" kern="1200" baseline="0" noProof="0" dirty="0" smtClean="0">
                          <a:solidFill>
                            <a:schemeClr val="tx1"/>
                          </a:solidFill>
                          <a:latin typeface="Arial"/>
                          <a:ea typeface="+mn-ea"/>
                          <a:cs typeface="+mn-cs"/>
                        </a:rPr>
                        <a:t>™</a:t>
                      </a:r>
                      <a:r>
                        <a:rPr sz="750" b="1" i="0" u="none" strike="noStrike" kern="1200" baseline="0" dirty="0">
                          <a:solidFill>
                            <a:schemeClr val="tx1"/>
                          </a:solidFill>
                          <a:latin typeface="Arial"/>
                          <a:ea typeface="+mn-ea"/>
                          <a:cs typeface="+mn-cs"/>
                        </a:rPr>
                        <a:t> </a:t>
                      </a:r>
                      <a:r>
                        <a:rPr lang="en-US" sz="750" b="1" i="0" u="none" strike="noStrike" kern="1200" baseline="0" noProof="0" dirty="0" smtClean="0">
                          <a:solidFill>
                            <a:schemeClr val="tx1"/>
                          </a:solidFill>
                          <a:latin typeface="Arial"/>
                          <a:ea typeface="+mn-ea"/>
                          <a:cs typeface="+mn-cs"/>
                        </a:rPr>
                        <a:t>40° PC / MAC</a:t>
                      </a:r>
                    </a:p>
                    <a:p>
                      <a:pPr marL="54864" indent="-54864" algn="l" defTabSz="914400">
                        <a:buFont typeface="Arial"/>
                        <a:buChar char="•"/>
                      </a:pPr>
                      <a:r>
                        <a:rPr lang="en-US" sz="750" b="0" i="0" noProof="0" dirty="0" smtClean="0">
                          <a:effectLst/>
                          <a:latin typeface="Arial"/>
                        </a:rPr>
                        <a:t>2 GHz CPU of hoger</a:t>
                      </a:r>
                    </a:p>
                    <a:p>
                      <a:pPr marL="54864" indent="-54864" algn="l" defTabSz="914400">
                        <a:buFont typeface="Arial"/>
                        <a:buChar char="•"/>
                      </a:pPr>
                      <a:r>
                        <a:rPr lang="en-US" sz="750" b="0" i="0" noProof="0" dirty="0" smtClean="0">
                          <a:effectLst/>
                          <a:latin typeface="Arial"/>
                        </a:rPr>
                        <a:t>2 GB RAM of meer</a:t>
                      </a:r>
                    </a:p>
                    <a:p>
                      <a:pPr marL="54864" indent="-54864" algn="l" defTabSz="914400">
                        <a:buFont typeface="Arial"/>
                        <a:buChar char="•"/>
                      </a:pPr>
                      <a:r>
                        <a:rPr lang="en-US" sz="750" b="0" i="0" noProof="0" dirty="0" smtClean="0">
                          <a:effectLst/>
                          <a:latin typeface="Arial"/>
                        </a:rPr>
                        <a:t>Windows Vista, 7, 8 (32 en 64 bit)</a:t>
                      </a:r>
                    </a:p>
                    <a:p>
                      <a:pPr marL="54864" indent="-54864" algn="l" defTabSz="914400">
                        <a:buFont typeface="Arial"/>
                        <a:buChar char="•"/>
                      </a:pPr>
                      <a:r>
                        <a:rPr lang="en-US" sz="750" b="0" i="0" noProof="0" dirty="0" smtClean="0">
                          <a:effectLst/>
                          <a:latin typeface="Arial"/>
                        </a:rPr>
                        <a:t>MAC OSX 10.7 en hoger (32 en 64 bit)</a:t>
                      </a:r>
                      <a:endParaRPr lang="nl-NL" sz="750" b="0" i="0" noProof="0" dirty="0">
                        <a:effectLst/>
                        <a:latin typeface="Arial"/>
                        <a:ea typeface="ＭＳ Ｐゴシック"/>
                        <a:cs typeface="+mn-cs"/>
                      </a:endParaRPr>
                    </a:p>
                  </a:txBody>
                  <a:tcPr marT="45707" marB="45707" horzOverflow="overflow"/>
                </a:tc>
              </a:tr>
              <a:tr h="192088">
                <a:tc>
                  <a:txBody>
                    <a:bodyPr/>
                    <a:lstStyle/>
                    <a:p>
                      <a:pPr marL="0" marR="0" indent="0" algn="l" defTabSz="914400">
                        <a:lnSpc>
                          <a:spcPct val="100000"/>
                        </a:lnSpc>
                        <a:spcBef>
                          <a:spcPts val="0"/>
                        </a:spcBef>
                        <a:spcAft>
                          <a:spcPts val="0"/>
                        </a:spcAft>
                        <a:buNone/>
                      </a:pPr>
                      <a:r>
                        <a:rPr lang="en-US" sz="750" b="1" i="0" u="none" strike="noStrike" kern="1200" baseline="0" noProof="0" dirty="0" smtClean="0">
                          <a:solidFill>
                            <a:schemeClr val="tx1"/>
                          </a:solidFill>
                          <a:latin typeface="Arial"/>
                          <a:ea typeface="+mn-ea"/>
                          <a:cs typeface="+mn-cs"/>
                        </a:rPr>
                        <a:t>DJUCED</a:t>
                      </a:r>
                      <a:r>
                        <a:rPr lang="fr-FR" sz="750" b="1" i="0" u="none" strike="noStrike" kern="1200" baseline="0" noProof="0" dirty="0" smtClean="0">
                          <a:solidFill>
                            <a:schemeClr val="tx1"/>
                          </a:solidFill>
                          <a:latin typeface="Arial"/>
                          <a:ea typeface="+mn-ea"/>
                          <a:cs typeface="+mn-cs"/>
                        </a:rPr>
                        <a:t>™</a:t>
                      </a:r>
                      <a:r>
                        <a:rPr sz="750" b="1" i="0" u="none" strike="noStrike" kern="1200" baseline="0" dirty="0">
                          <a:solidFill>
                            <a:schemeClr val="tx1"/>
                          </a:solidFill>
                          <a:latin typeface="Arial"/>
                          <a:ea typeface="+mn-ea"/>
                          <a:cs typeface="+mn-cs"/>
                        </a:rPr>
                        <a:t> </a:t>
                      </a:r>
                      <a:r>
                        <a:rPr lang="en-US" sz="750" b="1" i="0" u="none" strike="noStrike" kern="1200" baseline="0" noProof="0" dirty="0">
                          <a:solidFill>
                            <a:schemeClr val="tx1"/>
                          </a:solidFill>
                          <a:latin typeface="Arial"/>
                          <a:ea typeface="+mn-ea"/>
                          <a:cs typeface="+mn-cs"/>
                        </a:rPr>
                        <a:t>Master (iOS en Android)</a:t>
                      </a:r>
                    </a:p>
                    <a:p>
                      <a:pPr marL="0" marR="0" indent="0" algn="l" defTabSz="914400">
                        <a:lnSpc>
                          <a:spcPct val="100000"/>
                        </a:lnSpc>
                        <a:spcBef>
                          <a:spcPts val="0"/>
                        </a:spcBef>
                        <a:spcAft>
                          <a:spcPts val="0"/>
                        </a:spcAft>
                        <a:buNone/>
                      </a:pPr>
                      <a:r>
                        <a:rPr lang="en-US" sz="750" b="0" i="0" u="none" strike="noStrike" baseline="0" noProof="0" dirty="0">
                          <a:latin typeface="Arial"/>
                        </a:rPr>
                        <a:t>iOS 7 en hoger / Bluetooth® 4.0</a:t>
                      </a:r>
                    </a:p>
                    <a:p>
                      <a:pPr marL="0" marR="0" indent="0" algn="l" defTabSz="914400" rtl="0" eaLnBrk="1" latinLnBrk="0" hangingPunct="1">
                        <a:lnSpc>
                          <a:spcPct val="100000"/>
                        </a:lnSpc>
                        <a:spcBef>
                          <a:spcPts val="0"/>
                        </a:spcBef>
                        <a:spcAft>
                          <a:spcPts val="0"/>
                        </a:spcAft>
                        <a:buNone/>
                      </a:pPr>
                      <a:r>
                        <a:rPr lang="en-US" sz="750" b="0" i="0" u="none" strike="noStrike" baseline="0" noProof="0" dirty="0">
                          <a:latin typeface="Arial"/>
                        </a:rPr>
                        <a:t>iPhone 4S, iPod </a:t>
                      </a:r>
                      <a:r>
                        <a:rPr lang="en-US" sz="750" b="0" i="0" u="none" strike="noStrike" kern="1200" baseline="0" noProof="0" dirty="0">
                          <a:solidFill>
                            <a:schemeClr val="tx1"/>
                          </a:solidFill>
                          <a:latin typeface="Arial"/>
                          <a:ea typeface="+mn-ea"/>
                          <a:cs typeface="+mn-cs"/>
                        </a:rPr>
                        <a:t>Touch 5, iPad mini, iPad 3 en </a:t>
                      </a:r>
                      <a:r>
                        <a:rPr lang="en-US" sz="750" b="0" i="0" u="none" strike="noStrike" kern="1200" baseline="0" noProof="0" dirty="0" err="1">
                          <a:solidFill>
                            <a:schemeClr val="tx1"/>
                          </a:solidFill>
                          <a:latin typeface="Arial"/>
                          <a:ea typeface="+mn-ea"/>
                          <a:cs typeface="+mn-cs"/>
                        </a:rPr>
                        <a:t>recentere</a:t>
                      </a:r>
                      <a:r>
                        <a:rPr lang="en-US" sz="750" b="0" i="0" u="none" strike="noStrike" kern="1200" baseline="0" noProof="0" dirty="0">
                          <a:solidFill>
                            <a:schemeClr val="tx1"/>
                          </a:solidFill>
                          <a:latin typeface="Arial"/>
                          <a:ea typeface="+mn-ea"/>
                          <a:cs typeface="+mn-cs"/>
                        </a:rPr>
                        <a:t> </a:t>
                      </a:r>
                      <a:r>
                        <a:rPr lang="en-US" sz="750" b="0" i="0" u="none" strike="noStrike" kern="1200" baseline="0" noProof="0" dirty="0" err="1" smtClean="0">
                          <a:solidFill>
                            <a:schemeClr val="tx1"/>
                          </a:solidFill>
                          <a:latin typeface="Arial"/>
                          <a:ea typeface="+mn-ea"/>
                          <a:cs typeface="+mn-cs"/>
                        </a:rPr>
                        <a:t>apparaten</a:t>
                      </a:r>
                      <a:endParaRPr lang="en-US" sz="750" b="0" i="0" u="none" strike="noStrike" kern="1200" baseline="0" noProof="0" dirty="0" smtClean="0">
                        <a:solidFill>
                          <a:schemeClr val="tx1"/>
                        </a:solidFill>
                        <a:latin typeface="Arial"/>
                        <a:ea typeface="+mn-ea"/>
                        <a:cs typeface="+mn-cs"/>
                      </a:endParaRPr>
                    </a:p>
                    <a:p>
                      <a:pPr marL="0" marR="0" indent="0" algn="l" defTabSz="914400" rtl="0" eaLnBrk="1" latinLnBrk="0" hangingPunct="1">
                        <a:lnSpc>
                          <a:spcPct val="100000"/>
                        </a:lnSpc>
                        <a:spcBef>
                          <a:spcPts val="0"/>
                        </a:spcBef>
                        <a:spcAft>
                          <a:spcPts val="0"/>
                        </a:spcAft>
                        <a:buNone/>
                      </a:pPr>
                      <a:endParaRPr lang="en-US" sz="750" b="0" i="0" u="none" strike="noStrike" kern="1200" baseline="0" noProof="0" dirty="0">
                        <a:solidFill>
                          <a:schemeClr val="tx1"/>
                        </a:solidFill>
                        <a:latin typeface="Arial"/>
                        <a:ea typeface="+mn-ea"/>
                        <a:cs typeface="+mn-cs"/>
                      </a:endParaRPr>
                    </a:p>
                    <a:p>
                      <a:pPr marL="0" marR="0" indent="0" algn="l" defTabSz="914400" rtl="0" eaLnBrk="1" latinLnBrk="0" hangingPunct="1">
                        <a:lnSpc>
                          <a:spcPct val="100000"/>
                        </a:lnSpc>
                        <a:spcBef>
                          <a:spcPts val="0"/>
                        </a:spcBef>
                        <a:spcAft>
                          <a:spcPts val="0"/>
                        </a:spcAft>
                        <a:buNone/>
                      </a:pPr>
                      <a:r>
                        <a:rPr lang="en-US" sz="750" b="0" i="0" u="none" strike="noStrike" kern="1200" baseline="0" noProof="0" dirty="0" smtClean="0">
                          <a:solidFill>
                            <a:schemeClr val="tx1"/>
                          </a:solidFill>
                          <a:latin typeface="Arial"/>
                          <a:ea typeface="+mn-ea"/>
                          <a:cs typeface="+mn-cs"/>
                        </a:rPr>
                        <a:t>Android </a:t>
                      </a:r>
                      <a:r>
                        <a:rPr lang="en-US" sz="750" b="0" i="0" u="none" strike="noStrike" kern="1200" baseline="0" noProof="0" dirty="0">
                          <a:solidFill>
                            <a:schemeClr val="tx1"/>
                          </a:solidFill>
                          <a:latin typeface="Arial"/>
                          <a:ea typeface="+mn-ea"/>
                          <a:cs typeface="+mn-cs"/>
                        </a:rPr>
                        <a:t>4.0 en hoger / Bluetooth® 3.0</a:t>
                      </a:r>
                    </a:p>
                  </a:txBody>
                  <a:tcPr marT="45707" marB="45707" horzOverflow="overflow"/>
                </a:tc>
              </a:tr>
              <a:tr h="147919">
                <a:tc>
                  <a:txBody>
                    <a:bodyPr/>
                    <a:lstStyle/>
                    <a:p>
                      <a:pPr marL="0" marR="0" indent="0" algn="l" defTabSz="914400" rtl="0" eaLnBrk="1" latinLnBrk="0" hangingPunct="1">
                        <a:lnSpc>
                          <a:spcPct val="100000"/>
                        </a:lnSpc>
                        <a:spcBef>
                          <a:spcPts val="0"/>
                        </a:spcBef>
                        <a:spcAft>
                          <a:spcPts val="0"/>
                        </a:spcAft>
                        <a:buNone/>
                      </a:pPr>
                      <a:r>
                        <a:rPr lang="en-US" sz="750" b="1" i="0" u="none" strike="noStrike" kern="1200" baseline="0" noProof="0" dirty="0" smtClean="0">
                          <a:solidFill>
                            <a:schemeClr val="tx1"/>
                          </a:solidFill>
                          <a:latin typeface="Arial"/>
                          <a:ea typeface="+mn-ea"/>
                          <a:cs typeface="+mn-cs"/>
                        </a:rPr>
                        <a:t>DJUCED</a:t>
                      </a:r>
                      <a:r>
                        <a:rPr lang="fr-FR" sz="750" b="1" i="0" u="none" strike="noStrike" kern="1200" baseline="0" noProof="0" dirty="0" smtClean="0">
                          <a:solidFill>
                            <a:schemeClr val="tx1"/>
                          </a:solidFill>
                          <a:latin typeface="Arial"/>
                          <a:ea typeface="+mn-ea"/>
                          <a:cs typeface="+mn-cs"/>
                        </a:rPr>
                        <a:t>™</a:t>
                      </a:r>
                      <a:r>
                        <a:rPr sz="750" b="1" i="0" u="none" strike="noStrike" kern="1200" baseline="0" dirty="0">
                          <a:solidFill>
                            <a:schemeClr val="tx1"/>
                          </a:solidFill>
                          <a:latin typeface="Arial"/>
                          <a:ea typeface="+mn-ea"/>
                          <a:cs typeface="+mn-cs"/>
                        </a:rPr>
                        <a:t> </a:t>
                      </a:r>
                      <a:r>
                        <a:rPr lang="en-US" sz="750" b="1" i="0" u="none" strike="noStrike" kern="1200" baseline="0" noProof="0" dirty="0">
                          <a:solidFill>
                            <a:schemeClr val="tx1"/>
                          </a:solidFill>
                          <a:latin typeface="Arial"/>
                          <a:ea typeface="+mn-ea"/>
                          <a:cs typeface="+mn-cs"/>
                        </a:rPr>
                        <a:t>App (iOS en Android)</a:t>
                      </a:r>
                    </a:p>
                    <a:p>
                      <a:pPr marL="0" marR="0" indent="0" algn="l" defTabSz="914400" rtl="0" eaLnBrk="1" latinLnBrk="0" hangingPunct="1">
                        <a:lnSpc>
                          <a:spcPct val="100000"/>
                        </a:lnSpc>
                        <a:spcBef>
                          <a:spcPts val="0"/>
                        </a:spcBef>
                        <a:spcAft>
                          <a:spcPts val="0"/>
                        </a:spcAft>
                        <a:buNone/>
                      </a:pPr>
                      <a:r>
                        <a:rPr lang="en-US" sz="750" b="0" i="0" u="none" strike="noStrike" kern="1200" baseline="0" noProof="0" dirty="0">
                          <a:solidFill>
                            <a:schemeClr val="tx1"/>
                          </a:solidFill>
                          <a:latin typeface="Arial"/>
                          <a:ea typeface="+mn-ea"/>
                          <a:cs typeface="+mn-cs"/>
                        </a:rPr>
                        <a:t>iOS 7 en hoger / Bluetooth® </a:t>
                      </a:r>
                      <a:r>
                        <a:rPr lang="en-US" sz="750" b="0" i="0" u="none" strike="noStrike" kern="1200" baseline="0" noProof="0" dirty="0" smtClean="0">
                          <a:solidFill>
                            <a:schemeClr val="tx1"/>
                          </a:solidFill>
                          <a:latin typeface="Arial"/>
                          <a:ea typeface="+mn-ea"/>
                          <a:cs typeface="+mn-cs"/>
                        </a:rPr>
                        <a:t>4.0</a:t>
                      </a:r>
                    </a:p>
                    <a:p>
                      <a:pPr marL="0" marR="0" indent="0" algn="l" defTabSz="914400" rtl="0" eaLnBrk="1" latinLnBrk="0" hangingPunct="1">
                        <a:lnSpc>
                          <a:spcPct val="100000"/>
                        </a:lnSpc>
                        <a:spcBef>
                          <a:spcPts val="0"/>
                        </a:spcBef>
                        <a:spcAft>
                          <a:spcPts val="0"/>
                        </a:spcAft>
                        <a:buNone/>
                      </a:pPr>
                      <a:r>
                        <a:rPr lang="en-US" sz="750" b="0" i="0" u="none" strike="noStrike" kern="1200" baseline="0" noProof="0" dirty="0" smtClean="0">
                          <a:solidFill>
                            <a:schemeClr val="tx1"/>
                          </a:solidFill>
                          <a:latin typeface="Arial"/>
                          <a:ea typeface="+mn-ea"/>
                          <a:cs typeface="+mn-cs"/>
                        </a:rPr>
                        <a:t>iPad </a:t>
                      </a:r>
                      <a:r>
                        <a:rPr lang="en-US" sz="750" b="0" i="0" u="none" strike="noStrike" kern="1200" baseline="0" noProof="0" dirty="0">
                          <a:solidFill>
                            <a:schemeClr val="tx1"/>
                          </a:solidFill>
                          <a:latin typeface="Arial"/>
                          <a:ea typeface="+mn-ea"/>
                          <a:cs typeface="+mn-cs"/>
                        </a:rPr>
                        <a:t>mini, iPad 3</a:t>
                      </a:r>
                      <a:r>
                        <a:rPr sz="750" b="0" i="0" u="none" strike="noStrike" kern="1200" baseline="0" dirty="0">
                          <a:solidFill>
                            <a:schemeClr val="tx1"/>
                          </a:solidFill>
                          <a:latin typeface="Arial"/>
                          <a:ea typeface="+mn-ea"/>
                          <a:cs typeface="+mn-cs"/>
                        </a:rPr>
                        <a:t> </a:t>
                      </a:r>
                      <a:r>
                        <a:rPr lang="en-US" sz="750" b="0" i="0" u="none" strike="noStrike" kern="1200" baseline="0" noProof="0" dirty="0">
                          <a:solidFill>
                            <a:schemeClr val="tx1"/>
                          </a:solidFill>
                          <a:latin typeface="Arial"/>
                          <a:ea typeface="+mn-ea"/>
                          <a:cs typeface="+mn-cs"/>
                        </a:rPr>
                        <a:t>en recentere apparaten</a:t>
                      </a:r>
                    </a:p>
                    <a:p>
                      <a:pPr marL="0" marR="0" indent="0" algn="l" defTabSz="914400" rtl="0" eaLnBrk="1" latinLnBrk="0" hangingPunct="1">
                        <a:lnSpc>
                          <a:spcPct val="100000"/>
                        </a:lnSpc>
                        <a:spcBef>
                          <a:spcPts val="0"/>
                        </a:spcBef>
                        <a:spcAft>
                          <a:spcPts val="0"/>
                        </a:spcAft>
                        <a:buNone/>
                      </a:pPr>
                      <a:r>
                        <a:rPr lang="en-US" sz="750" b="0" i="0" u="none" strike="noStrike" kern="1200" baseline="0" noProof="0" dirty="0" smtClean="0">
                          <a:solidFill>
                            <a:schemeClr val="tx1"/>
                          </a:solidFill>
                          <a:latin typeface="Arial"/>
                          <a:ea typeface="+mn-ea"/>
                          <a:cs typeface="+mn-cs"/>
                        </a:rPr>
                        <a:t>Android 4.0 en hoger / Bluetooth® 3.0</a:t>
                      </a:r>
                    </a:p>
                  </a:txBody>
                  <a:tcPr marT="45707" marB="45707" horzOverflow="overflow"/>
                </a:tc>
              </a:tr>
              <a:tr h="165824">
                <a:tc>
                  <a:txBody>
                    <a:bodyPr/>
                    <a:lstStyle/>
                    <a:p>
                      <a:pPr marL="0" marR="0" indent="0" algn="l" defTabSz="914400">
                        <a:lnSpc>
                          <a:spcPct val="100000"/>
                        </a:lnSpc>
                        <a:spcBef>
                          <a:spcPts val="0"/>
                        </a:spcBef>
                        <a:spcAft>
                          <a:spcPts val="0"/>
                        </a:spcAft>
                        <a:buNone/>
                      </a:pPr>
                      <a:r>
                        <a:rPr lang="en-US" sz="750" b="0" i="0" u="none" strike="noStrike" baseline="0" noProof="0" dirty="0">
                          <a:latin typeface="Arial"/>
                        </a:rPr>
                        <a:t>Controleer hier of </a:t>
                      </a:r>
                      <a:r>
                        <a:rPr lang="en-US" sz="750" b="0" i="0" u="none" strike="noStrike" baseline="0" noProof="0" dirty="0" err="1">
                          <a:latin typeface="Arial"/>
                        </a:rPr>
                        <a:t>uw</a:t>
                      </a:r>
                      <a:r>
                        <a:rPr lang="en-US" sz="750" b="0" i="0" u="none" strike="noStrike" baseline="0" noProof="0" dirty="0">
                          <a:latin typeface="Arial"/>
                        </a:rPr>
                        <a:t> </a:t>
                      </a:r>
                      <a:endParaRPr lang="nl-NL" sz="750" b="0" i="0" u="none" strike="noStrike" baseline="0" noProof="0" dirty="0">
                        <a:latin typeface="Arial"/>
                        <a:ea typeface="ＭＳ Ｐゴシック"/>
                        <a:cs typeface="+mn-cs"/>
                      </a:endParaRPr>
                    </a:p>
                    <a:p>
                      <a:pPr marL="0" marR="0" indent="0" algn="l" defTabSz="914400">
                        <a:lnSpc>
                          <a:spcPct val="100000"/>
                        </a:lnSpc>
                        <a:spcBef>
                          <a:spcPts val="0"/>
                        </a:spcBef>
                        <a:spcAft>
                          <a:spcPts val="0"/>
                        </a:spcAft>
                        <a:buNone/>
                      </a:pPr>
                      <a:r>
                        <a:rPr lang="en-US" sz="750" b="0" i="0" u="none" strike="noStrike" baseline="0" noProof="0" dirty="0">
                          <a:latin typeface="Arial"/>
                        </a:rPr>
                        <a:t>apparaat compatibel is</a:t>
                      </a:r>
                    </a:p>
                    <a:p>
                      <a:pPr marL="0" marR="0" indent="0" algn="l" defTabSz="914400">
                        <a:lnSpc>
                          <a:spcPct val="100000"/>
                        </a:lnSpc>
                        <a:spcBef>
                          <a:spcPts val="0"/>
                        </a:spcBef>
                        <a:spcAft>
                          <a:spcPts val="0"/>
                        </a:spcAft>
                        <a:buNone/>
                      </a:pPr>
                      <a:endParaRPr lang="nl-NL" sz="750" strike="noStrike" noProof="0" dirty="0" smtClean="0"/>
                    </a:p>
                  </a:txBody>
                  <a:tcPr marT="45707" marB="45707" horzOverflow="overflow"/>
                </a:tc>
              </a:tr>
            </a:tbl>
          </a:graphicData>
        </a:graphic>
      </p:graphicFrame>
      <p:graphicFrame>
        <p:nvGraphicFramePr>
          <p:cNvPr id="27" name="Group 74"/>
          <p:cNvGraphicFramePr>
            <a:graphicFrameLocks noGrp="1"/>
          </p:cNvGraphicFramePr>
          <p:nvPr>
            <p:extLst>
              <p:ext uri="{D42A27DB-BD31-4B8C-83A1-F6EECF244321}">
                <p14:modId xmlns:p14="http://schemas.microsoft.com/office/powerpoint/2010/main" val="3884350384"/>
              </p:ext>
            </p:extLst>
          </p:nvPr>
        </p:nvGraphicFramePr>
        <p:xfrm>
          <a:off x="4867733" y="6018676"/>
          <a:ext cx="1945643" cy="929588"/>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noProof="0" dirty="0" smtClean="0">
                          <a:effectLst/>
                          <a:latin typeface="Arial"/>
                        </a:rPr>
                        <a:t>Inhoud van de verpakking</a:t>
                      </a:r>
                      <a:endParaRPr lang="nl-NL"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54864" marR="0" indent="-54864" algn="l" defTabSz="914400">
                        <a:lnSpc>
                          <a:spcPct val="100000"/>
                        </a:lnSpc>
                        <a:spcBef>
                          <a:spcPts val="0"/>
                        </a:spcBef>
                        <a:spcAft>
                          <a:spcPts val="0"/>
                        </a:spcAft>
                        <a:buFont typeface="Arial"/>
                        <a:buChar char="•"/>
                      </a:pPr>
                      <a:r>
                        <a:rPr lang="en-US" sz="800" b="0" i="0" u="none" strike="noStrike" cap="none" baseline="0" noProof="0" dirty="0" smtClean="0">
                          <a:effectLst/>
                          <a:latin typeface="Arial"/>
                        </a:rPr>
                        <a:t>Hercules Universal DJ</a:t>
                      </a:r>
                    </a:p>
                    <a:p>
                      <a:pPr marL="54864" marR="0" indent="-54864" algn="l" defTabSz="914400">
                        <a:lnSpc>
                          <a:spcPct val="100000"/>
                        </a:lnSpc>
                        <a:spcBef>
                          <a:spcPts val="0"/>
                        </a:spcBef>
                        <a:spcAft>
                          <a:spcPts val="0"/>
                        </a:spcAft>
                        <a:buFont typeface="Arial"/>
                        <a:buChar char="•"/>
                      </a:pPr>
                      <a:r>
                        <a:rPr lang="en-US" sz="800" b="0" i="0" u="none" strike="noStrike" cap="none" baseline="0" noProof="0" dirty="0" smtClean="0">
                          <a:effectLst/>
                          <a:latin typeface="Arial"/>
                        </a:rPr>
                        <a:t>Installatie-cd</a:t>
                      </a:r>
                    </a:p>
                    <a:p>
                      <a:pPr marL="54864" marR="0" indent="-54864" algn="l" defTabSz="914400">
                        <a:lnSpc>
                          <a:spcPct val="100000"/>
                        </a:lnSpc>
                        <a:spcBef>
                          <a:spcPts val="0"/>
                        </a:spcBef>
                        <a:spcAft>
                          <a:spcPts val="0"/>
                        </a:spcAft>
                        <a:buFont typeface="Arial"/>
                        <a:buChar char="•"/>
                      </a:pPr>
                      <a:r>
                        <a:rPr lang="en-US" sz="800" b="0" i="0" u="none" strike="noStrike" cap="none" baseline="0" noProof="0" dirty="0" smtClean="0">
                          <a:effectLst/>
                          <a:latin typeface="Arial"/>
                        </a:rPr>
                        <a:t>Gedrukte Snelstartgids + poster</a:t>
                      </a:r>
                    </a:p>
                    <a:p>
                      <a:pPr marL="54864" marR="0" indent="-54864" algn="l" defTabSz="914400">
                        <a:lnSpc>
                          <a:spcPct val="100000"/>
                        </a:lnSpc>
                        <a:spcBef>
                          <a:spcPts val="0"/>
                        </a:spcBef>
                        <a:spcAft>
                          <a:spcPts val="0"/>
                        </a:spcAft>
                        <a:buFont typeface="Arial"/>
                        <a:buChar char="•"/>
                      </a:pPr>
                      <a:r>
                        <a:rPr lang="en-US" sz="800" b="0" i="0" u="none" strike="noStrike" cap="none" baseline="0" noProof="0" dirty="0" smtClean="0">
                          <a:effectLst/>
                          <a:latin typeface="Arial"/>
                        </a:rPr>
                        <a:t>USB-kabel</a:t>
                      </a:r>
                    </a:p>
                    <a:p>
                      <a:pPr marL="54864" marR="0" indent="-54864" algn="l" defTabSz="914400">
                        <a:lnSpc>
                          <a:spcPct val="100000"/>
                        </a:lnSpc>
                        <a:spcBef>
                          <a:spcPts val="0"/>
                        </a:spcBef>
                        <a:spcAft>
                          <a:spcPts val="0"/>
                        </a:spcAft>
                        <a:buFont typeface="Arial"/>
                        <a:buChar char="•"/>
                      </a:pPr>
                      <a:r>
                        <a:rPr lang="en-US" sz="800" b="0" i="0" u="none" strike="noStrike" cap="none" baseline="0" noProof="0" dirty="0" smtClean="0">
                          <a:effectLst/>
                          <a:latin typeface="Arial"/>
                        </a:rPr>
                        <a:t>Tulp mini-jack kabel voor audio</a:t>
                      </a:r>
                      <a:endParaRPr lang="nl-NL" sz="800" b="0" i="0" u="none" strike="noStrike" cap="none" baseline="0" noProof="0" dirty="0">
                        <a:effectLst/>
                        <a:latin typeface="Arial"/>
                        <a:ea typeface="ＭＳ Ｐゴシック"/>
                        <a:cs typeface="+mn-cs"/>
                      </a:endParaRPr>
                    </a:p>
                  </a:txBody>
                  <a:tcPr marT="45707" marB="45707" horzOverflow="overflow"/>
                </a:tc>
              </a:tr>
            </a:tbl>
          </a:graphicData>
        </a:graphic>
      </p:graphicFrame>
      <p:graphicFrame>
        <p:nvGraphicFramePr>
          <p:cNvPr id="28" name="Group 74"/>
          <p:cNvGraphicFramePr>
            <a:graphicFrameLocks noGrp="1"/>
          </p:cNvGraphicFramePr>
          <p:nvPr>
            <p:extLst>
              <p:ext uri="{D42A27DB-BD31-4B8C-83A1-F6EECF244321}">
                <p14:modId xmlns:p14="http://schemas.microsoft.com/office/powerpoint/2010/main" val="612069623"/>
              </p:ext>
            </p:extLst>
          </p:nvPr>
        </p:nvGraphicFramePr>
        <p:xfrm>
          <a:off x="4867733" y="7092280"/>
          <a:ext cx="1945643" cy="1064455"/>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noProof="0" dirty="0" smtClean="0">
                          <a:effectLst/>
                          <a:latin typeface="Arial"/>
                        </a:rPr>
                        <a:t>Specificaties van de verpakking</a:t>
                      </a:r>
                      <a:endParaRPr lang="nl-NL" sz="900" b="1" i="0" u="none" strike="noStrike" cap="none" baseline="0" noProof="0" dirty="0">
                        <a:effectLst/>
                        <a:latin typeface="Arial"/>
                        <a:ea typeface="ＭＳ Ｐゴシック"/>
                        <a:cs typeface="+mn-cs"/>
                      </a:endParaRPr>
                    </a:p>
                  </a:txBody>
                  <a:tcPr marT="45707" marB="45707" horzOverflow="overflow"/>
                </a:tc>
              </a:tr>
              <a:tr h="218739">
                <a:tc>
                  <a:txBody>
                    <a:bodyPr/>
                    <a:lstStyle/>
                    <a:p>
                      <a:pPr marL="0" marR="0" indent="0" algn="l" defTabSz="914400" rtl="0" eaLnBrk="1" latinLnBrk="0" hangingPunct="1">
                        <a:lnSpc>
                          <a:spcPct val="100000"/>
                        </a:lnSpc>
                        <a:spcBef>
                          <a:spcPts val="0"/>
                        </a:spcBef>
                        <a:spcAft>
                          <a:spcPts val="0"/>
                        </a:spcAft>
                        <a:buNone/>
                      </a:pPr>
                      <a:r>
                        <a:rPr lang="en-US" sz="750" b="0" i="0" u="none" strike="noStrike" kern="1200" baseline="0" noProof="0" dirty="0" err="1" smtClean="0">
                          <a:solidFill>
                            <a:schemeClr val="tx1"/>
                          </a:solidFill>
                          <a:latin typeface="Arial"/>
                          <a:ea typeface="+mn-ea"/>
                          <a:cs typeface="+mn-cs"/>
                        </a:rPr>
                        <a:t>Kleurendoos</a:t>
                      </a:r>
                      <a:r>
                        <a:rPr lang="en-US" sz="750" b="0" i="0" u="none" strike="noStrike" kern="1200" baseline="0" noProof="0" dirty="0" smtClean="0">
                          <a:solidFill>
                            <a:schemeClr val="tx1"/>
                          </a:solidFill>
                          <a:latin typeface="Arial"/>
                          <a:ea typeface="+mn-ea"/>
                          <a:cs typeface="+mn-cs"/>
                        </a:rPr>
                        <a:t>     47,6 x 26,6 x 7,4 cm</a:t>
                      </a:r>
                      <a:endParaRPr lang="nl-NL" sz="750" b="0" i="0" u="none" strike="noStrike" kern="1200" baseline="0" noProof="0" dirty="0">
                        <a:solidFill>
                          <a:schemeClr val="tx1"/>
                        </a:solidFill>
                        <a:latin typeface="Arial"/>
                        <a:ea typeface="+mn-ea"/>
                        <a:cs typeface="+mn-cs"/>
                      </a:endParaRPr>
                    </a:p>
                  </a:txBody>
                  <a:tcPr marT="45707" marB="45707" horzOverflow="overflow"/>
                </a:tc>
              </a:tr>
              <a:tr h="192088">
                <a:tc>
                  <a:txBody>
                    <a:bodyPr/>
                    <a:lstStyle/>
                    <a:p>
                      <a:pPr marL="0" marR="0" indent="0" algn="l" defTabSz="914400" rtl="0" eaLnBrk="1" latinLnBrk="0" hangingPunct="1">
                        <a:lnSpc>
                          <a:spcPct val="100000"/>
                        </a:lnSpc>
                        <a:spcBef>
                          <a:spcPts val="0"/>
                        </a:spcBef>
                        <a:spcAft>
                          <a:spcPts val="0"/>
                        </a:spcAft>
                        <a:buNone/>
                      </a:pPr>
                      <a:r>
                        <a:rPr lang="en-US" sz="750" b="0" i="0" u="none" strike="noStrike" kern="1200" baseline="0" noProof="0" dirty="0" err="1" smtClean="0">
                          <a:solidFill>
                            <a:schemeClr val="tx1"/>
                          </a:solidFill>
                          <a:latin typeface="Arial"/>
                          <a:ea typeface="+mn-ea"/>
                          <a:cs typeface="+mn-cs"/>
                        </a:rPr>
                        <a:t>Verpakking</a:t>
                      </a:r>
                      <a:r>
                        <a:rPr lang="en-US" sz="750" b="0" i="0" u="none" strike="noStrike" kern="1200" baseline="0" noProof="0" dirty="0" smtClean="0">
                          <a:solidFill>
                            <a:schemeClr val="tx1"/>
                          </a:solidFill>
                          <a:latin typeface="Arial"/>
                          <a:ea typeface="+mn-ea"/>
                          <a:cs typeface="+mn-cs"/>
                        </a:rPr>
                        <a:t>        50 x 29,5 x 17,5 cm</a:t>
                      </a:r>
                      <a:endParaRPr lang="nl-NL" sz="750" b="0" i="0" u="none" strike="noStrike" kern="1200" baseline="0" noProof="0" dirty="0">
                        <a:solidFill>
                          <a:schemeClr val="tx1"/>
                        </a:solidFill>
                        <a:latin typeface="Arial"/>
                        <a:ea typeface="+mn-ea"/>
                        <a:cs typeface="+mn-cs"/>
                      </a:endParaRPr>
                    </a:p>
                  </a:txBody>
                  <a:tcPr marT="45707" marB="45707" horzOverflow="overflow"/>
                </a:tc>
              </a:tr>
              <a:tr h="147919">
                <a:tc>
                  <a:txBody>
                    <a:bodyPr/>
                    <a:lstStyle/>
                    <a:p>
                      <a:pPr marL="0" marR="0" indent="0" algn="l" defTabSz="914400" rtl="0" eaLnBrk="1" latinLnBrk="0" hangingPunct="1">
                        <a:lnSpc>
                          <a:spcPct val="100000"/>
                        </a:lnSpc>
                        <a:spcBef>
                          <a:spcPts val="0"/>
                        </a:spcBef>
                        <a:spcAft>
                          <a:spcPts val="0"/>
                        </a:spcAft>
                        <a:buNone/>
                      </a:pPr>
                      <a:r>
                        <a:rPr lang="en-US" sz="750" b="0" i="0" u="none" strike="noStrike" kern="1200" baseline="0" noProof="0" dirty="0" err="1" smtClean="0">
                          <a:solidFill>
                            <a:schemeClr val="tx1"/>
                          </a:solidFill>
                          <a:latin typeface="Arial"/>
                          <a:ea typeface="+mn-ea"/>
                          <a:cs typeface="+mn-cs"/>
                        </a:rPr>
                        <a:t>Eenheden</a:t>
                      </a:r>
                      <a:r>
                        <a:rPr lang="en-US" sz="750" b="0" i="0" u="none" strike="noStrike" kern="1200" baseline="0" noProof="0" dirty="0" smtClean="0">
                          <a:solidFill>
                            <a:schemeClr val="tx1"/>
                          </a:solidFill>
                          <a:latin typeface="Arial"/>
                          <a:ea typeface="+mn-ea"/>
                          <a:cs typeface="+mn-cs"/>
                        </a:rPr>
                        <a:t>/</a:t>
                      </a:r>
                      <a:r>
                        <a:rPr lang="en-US" sz="750" b="0" i="0" u="none" strike="noStrike" kern="1200" baseline="0" noProof="0" dirty="0" err="1" smtClean="0">
                          <a:solidFill>
                            <a:schemeClr val="tx1"/>
                          </a:solidFill>
                          <a:latin typeface="Arial"/>
                          <a:ea typeface="+mn-ea"/>
                          <a:cs typeface="+mn-cs"/>
                        </a:rPr>
                        <a:t>verpakking</a:t>
                      </a:r>
                      <a:r>
                        <a:rPr lang="en-US" sz="750" b="0" i="0" u="none" strike="noStrike" kern="1200" baseline="0" noProof="0" dirty="0" smtClean="0">
                          <a:solidFill>
                            <a:schemeClr val="tx1"/>
                          </a:solidFill>
                          <a:latin typeface="Arial"/>
                          <a:ea typeface="+mn-ea"/>
                          <a:cs typeface="+mn-cs"/>
                        </a:rPr>
                        <a:t>  2</a:t>
                      </a:r>
                      <a:endParaRPr lang="nl-NL" sz="750" b="0" i="0" u="none" strike="noStrike" kern="1200" baseline="0" noProof="0" dirty="0">
                        <a:solidFill>
                          <a:schemeClr val="tx1"/>
                        </a:solidFill>
                        <a:latin typeface="Arial"/>
                        <a:ea typeface="+mn-ea"/>
                        <a:cs typeface="+mn-cs"/>
                      </a:endParaRPr>
                    </a:p>
                  </a:txBody>
                  <a:tcPr marT="45707" marB="45707" horzOverflow="overflow"/>
                </a:tc>
              </a:tr>
              <a:tr h="165824">
                <a:tc>
                  <a:txBody>
                    <a:bodyPr/>
                    <a:lstStyle/>
                    <a:p>
                      <a:pPr marL="0" marR="0" indent="0" algn="l" defTabSz="914400" rtl="0" eaLnBrk="1" latinLnBrk="0" hangingPunct="1">
                        <a:lnSpc>
                          <a:spcPct val="100000"/>
                        </a:lnSpc>
                        <a:spcBef>
                          <a:spcPts val="0"/>
                        </a:spcBef>
                        <a:spcAft>
                          <a:spcPts val="0"/>
                        </a:spcAft>
                        <a:buNone/>
                      </a:pPr>
                      <a:r>
                        <a:rPr lang="en-US" sz="750" b="0" i="0" u="none" strike="noStrike" kern="1200" baseline="0" noProof="0" dirty="0" smtClean="0">
                          <a:solidFill>
                            <a:schemeClr val="tx1"/>
                          </a:solidFill>
                          <a:latin typeface="Arial"/>
                          <a:ea typeface="+mn-ea"/>
                          <a:cs typeface="+mn-cs"/>
                        </a:rPr>
                        <a:t>Aantal/pallet</a:t>
                      </a:r>
                      <a:r>
                        <a:rPr sz="750" b="0" i="0" u="none" strike="noStrike" kern="1200" baseline="0" dirty="0">
                          <a:solidFill>
                            <a:schemeClr val="tx1"/>
                          </a:solidFill>
                          <a:latin typeface="Arial"/>
                          <a:ea typeface="+mn-ea"/>
                          <a:cs typeface="+mn-cs"/>
                        </a:rPr>
                        <a:t>      </a:t>
                      </a:r>
                      <a:r>
                        <a:rPr lang="en-US" sz="750" b="0" i="0" u="none" strike="noStrike" kern="1200" baseline="0" noProof="0" dirty="0" smtClean="0">
                          <a:solidFill>
                            <a:schemeClr val="tx1"/>
                          </a:solidFill>
                          <a:latin typeface="Arial"/>
                          <a:ea typeface="+mn-ea"/>
                          <a:cs typeface="+mn-cs"/>
                        </a:rPr>
                        <a:t>108</a:t>
                      </a:r>
                      <a:endParaRPr lang="nl-NL" sz="750" b="0" i="0" u="none" strike="noStrike" kern="1200" baseline="0" noProof="0" dirty="0">
                        <a:solidFill>
                          <a:schemeClr val="tx1"/>
                        </a:solidFill>
                        <a:latin typeface="Arial"/>
                        <a:ea typeface="+mn-ea"/>
                        <a:cs typeface="+mn-cs"/>
                      </a:endParaRPr>
                    </a:p>
                  </a:txBody>
                  <a:tcPr marT="45707" marB="45707" horzOverflow="overflow"/>
                </a:tc>
              </a:tr>
            </a:tbl>
          </a:graphicData>
        </a:graphic>
      </p:graphicFrame>
      <p:sp>
        <p:nvSpPr>
          <p:cNvPr id="29" name="Rectangle 28"/>
          <p:cNvSpPr/>
          <p:nvPr/>
        </p:nvSpPr>
        <p:spPr>
          <a:xfrm>
            <a:off x="71437" y="8618894"/>
            <a:ext cx="6858001" cy="553998"/>
          </a:xfrm>
          <a:prstGeom prst="rect">
            <a:avLst/>
          </a:prstGeom>
        </p:spPr>
        <p:txBody>
          <a:bodyPr wrap="square">
            <a:spAutoFit/>
          </a:bodyPr>
          <a:lstStyle/>
          <a:p>
            <a:pPr algn="just" defTabSz="914400">
              <a:buNone/>
            </a:pPr>
            <a:r>
              <a:rPr lang="en-US" sz="600" b="0" i="0" dirty="0" smtClean="0">
                <a:solidFill>
                  <a:schemeClr val="bg1"/>
                </a:solidFill>
                <a:latin typeface="Arial"/>
              </a:rPr>
              <a:t>© 2014 Guillemot Corporation S.A. Alle rechten voorbehouden. Hercules® is een geregistreerd handelsmerk van Guillemot Corporation S.A. Apple en iPad zijn handelsmerken van Apple, Inc., geregistreerd in de VS en andere landen. </a:t>
            </a:r>
            <a:r>
              <a:rPr lang="en-US" sz="600" dirty="0">
                <a:solidFill>
                  <a:schemeClr val="bg1"/>
                </a:solidFill>
                <a:latin typeface="Arial"/>
              </a:rPr>
              <a:t>Het Bluetooth®-woordmerk en de -logo's zijn geregistreerde handelsmerken van Bluetooth SIG, Inc. en worden door Guillemot Corporation S.A. louter onder licentie gebruikt. </a:t>
            </a:r>
            <a:r>
              <a:rPr lang="en-US" sz="600" b="0" i="0" dirty="0" smtClean="0">
                <a:solidFill>
                  <a:schemeClr val="bg1"/>
                </a:solidFill>
                <a:latin typeface="Arial"/>
              </a:rPr>
              <a:t>Microsoft®, Windows® XP, Windows® Vista, Windows® 7 en Windows® 8 zijn geregistreerde handelsmerken van  Microsoft Corporation. Alle overige handelsmerken en merknamen worden hierbij erkend en zijn het eigendom van de respectieve eigenaren. Aan afbeeldingen en illustraties kunnen geen rechten worden ontleend. </a:t>
            </a:r>
            <a:r>
              <a:rPr lang="en-US" sz="600" dirty="0">
                <a:solidFill>
                  <a:schemeClr val="bg1"/>
                </a:solidFill>
                <a:latin typeface="Arial"/>
              </a:rPr>
              <a:t>Inhoud, ontwerp en specificaties kunnen zonder kennisgeving vooraf worden gewijzigd en kunnen per land verschillen.</a:t>
            </a:r>
            <a:endParaRPr lang="nl-NL" sz="600" b="0" i="0" dirty="0">
              <a:solidFill>
                <a:schemeClr val="bg1"/>
              </a:solidFill>
              <a:latin typeface="Arial"/>
              <a:ea typeface="ＭＳ Ｐゴシック"/>
              <a:cs typeface="+mn-cs"/>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9300" y="5517629"/>
            <a:ext cx="360040" cy="36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1974" y="581992"/>
            <a:ext cx="623596" cy="199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M:\HERCULES MKG\DJING\DJControlUniversal\Pictures\Pictos\LaptopMo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1" y="2678047"/>
            <a:ext cx="1346910" cy="7908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M:\HERCULES MKG\DJING\DJControlUniversal\Pictures\Pictos\MultiscreenMod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5589" y="2627786"/>
            <a:ext cx="1432508" cy="8411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M:\HERCULES MKG\DJING\DJControlUniversal\Pictures\Pictos\TabletMod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8097" y="2608390"/>
            <a:ext cx="1465544" cy="860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531" y="1162456"/>
            <a:ext cx="3739019" cy="1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phermant.GUILLEMOT\Deskto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086" y="3368556"/>
            <a:ext cx="811474" cy="51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hermant.GUILLEMOT\Deskto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23" y="1310700"/>
            <a:ext cx="3039854" cy="2126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a:p>
        </p:txBody>
      </p:sp>
      <p:sp>
        <p:nvSpPr>
          <p:cNvPr id="8"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smtClean="0">
                <a:latin typeface="Calibri"/>
              </a:rPr>
              <a:t>www.hercules.com</a:t>
            </a:r>
            <a:endParaRPr lang="nl-NL" sz="1200" b="1" i="0">
              <a:latin typeface="Calibri"/>
              <a:ea typeface="ＭＳ Ｐゴシック"/>
              <a:cs typeface="+mn-cs"/>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HERCULES MKG\DJING\Djuced\DJUCED PC\Djuced_40_Screenshot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6265" y="1603319"/>
            <a:ext cx="1701058" cy="1063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HERCULES MKG\DJING\Djuced\DJUCED PC\logo_DJUCED_40°_W.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225" y="883437"/>
            <a:ext cx="1068393" cy="8545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08717" y="1720051"/>
            <a:ext cx="1579792" cy="1015663"/>
          </a:xfrm>
          <a:prstGeom prst="rect">
            <a:avLst/>
          </a:prstGeom>
          <a:noFill/>
        </p:spPr>
        <p:txBody>
          <a:bodyPr wrap="square" rtlCol="0">
            <a:spAutoFit/>
          </a:bodyPr>
          <a:lstStyle/>
          <a:p>
            <a:pPr algn="l" defTabSz="914400">
              <a:buNone/>
            </a:pPr>
            <a:r>
              <a:rPr lang="en-US" sz="1000" b="1" i="0" dirty="0" smtClean="0">
                <a:latin typeface="Arial"/>
              </a:rPr>
              <a:t>DJUCED™ 40°</a:t>
            </a:r>
          </a:p>
          <a:p>
            <a:pPr algn="l" defTabSz="914400">
              <a:buNone/>
            </a:pPr>
            <a:r>
              <a:rPr lang="en-US" sz="1000" b="0" i="0" dirty="0" smtClean="0">
                <a:latin typeface="Arial"/>
              </a:rPr>
              <a:t>Uitgebreide en gebruiksvriendelijke DJ-software.</a:t>
            </a:r>
          </a:p>
          <a:p>
            <a:pPr algn="l" defTabSz="914400">
              <a:buNone/>
            </a:pPr>
            <a:r>
              <a:rPr lang="en-US" sz="1000" b="1" i="1" dirty="0" smtClean="0">
                <a:latin typeface="Arial"/>
              </a:rPr>
              <a:t>PC/Mac</a:t>
            </a:r>
            <a:r>
              <a:rPr lang="en-US" sz="1000" b="0" i="1" dirty="0" smtClean="0">
                <a:latin typeface="Arial"/>
              </a:rPr>
              <a:t> - </a:t>
            </a:r>
            <a:r>
              <a:rPr lang="en-US" sz="1000" i="1" dirty="0">
                <a:latin typeface="Arial"/>
                <a:ea typeface="ＭＳ Ｐゴシック"/>
              </a:rPr>
              <a:t>Aanwezig in verpakking</a:t>
            </a:r>
            <a:r>
              <a:rPr sz="1000" i="1" dirty="0">
                <a:latin typeface="Arial"/>
                <a:ea typeface="ＭＳ Ｐゴシック"/>
              </a:rPr>
              <a:t>.</a:t>
            </a:r>
            <a:endParaRPr lang="nl-NL" sz="1000" i="1" dirty="0">
              <a:latin typeface="Arial"/>
              <a:ea typeface="ＭＳ Ｐゴシック"/>
            </a:endParaRPr>
          </a:p>
        </p:txBody>
      </p:sp>
      <p:pic>
        <p:nvPicPr>
          <p:cNvPr id="1031" name="Picture 7" descr="C:\Users\phermant.GUILLEMOT\Desktop\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786" y="3636799"/>
            <a:ext cx="3027807" cy="2371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HERCULES MKG\DJING\Djuced\DJUCED PC\logo_DJUCED_40°_W.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682" y="3141524"/>
            <a:ext cx="1058833" cy="846879"/>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4594307" y="3478297"/>
            <a:ext cx="461958" cy="504056"/>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Rectangle 3"/>
          <p:cNvSpPr/>
          <p:nvPr/>
        </p:nvSpPr>
        <p:spPr>
          <a:xfrm>
            <a:off x="3222537" y="3863241"/>
            <a:ext cx="2525221" cy="1785104"/>
          </a:xfrm>
          <a:prstGeom prst="rect">
            <a:avLst/>
          </a:prstGeom>
        </p:spPr>
        <p:txBody>
          <a:bodyPr wrap="square">
            <a:spAutoFit/>
          </a:bodyPr>
          <a:lstStyle/>
          <a:p>
            <a:pPr defTabSz="914400"/>
            <a:r>
              <a:rPr lang="en-US" sz="1000" b="1" dirty="0">
                <a:latin typeface="Arial"/>
              </a:rPr>
              <a:t>DJUCED™ Master</a:t>
            </a:r>
          </a:p>
          <a:p>
            <a:pPr defTabSz="914400"/>
            <a:r>
              <a:rPr lang="en-US" sz="1000" dirty="0" err="1">
                <a:latin typeface="Arial"/>
              </a:rPr>
              <a:t>Breid</a:t>
            </a:r>
            <a:r>
              <a:rPr lang="en-US" sz="1000" dirty="0">
                <a:latin typeface="Arial"/>
              </a:rPr>
              <a:t> </a:t>
            </a:r>
            <a:r>
              <a:rPr lang="en-US" sz="1000" dirty="0" err="1">
                <a:latin typeface="Arial"/>
              </a:rPr>
              <a:t>uw</a:t>
            </a:r>
            <a:r>
              <a:rPr lang="en-US" sz="1000" dirty="0">
                <a:latin typeface="Arial"/>
              </a:rPr>
              <a:t> DJ-controller </a:t>
            </a:r>
            <a:r>
              <a:rPr lang="en-US" sz="1000" dirty="0" err="1">
                <a:latin typeface="Arial"/>
              </a:rPr>
              <a:t>uit</a:t>
            </a:r>
            <a:r>
              <a:rPr lang="en-US" sz="1000" dirty="0">
                <a:latin typeface="Arial"/>
              </a:rPr>
              <a:t> met de My Remote- </a:t>
            </a:r>
            <a:r>
              <a:rPr lang="en-US" sz="1000" dirty="0" err="1">
                <a:latin typeface="Arial"/>
              </a:rPr>
              <a:t>en</a:t>
            </a:r>
            <a:r>
              <a:rPr lang="en-US" sz="1000" dirty="0">
                <a:latin typeface="Arial"/>
              </a:rPr>
              <a:t> My Extender-modules. </a:t>
            </a:r>
            <a:r>
              <a:rPr lang="en-US" sz="1000" dirty="0" err="1">
                <a:latin typeface="Arial"/>
              </a:rPr>
              <a:t>Nodig</a:t>
            </a:r>
            <a:r>
              <a:rPr lang="en-US" sz="1000" dirty="0">
                <a:latin typeface="Arial"/>
              </a:rPr>
              <a:t> </a:t>
            </a:r>
            <a:r>
              <a:rPr lang="en-US" sz="1000" dirty="0" err="1">
                <a:latin typeface="Arial"/>
              </a:rPr>
              <a:t>uw</a:t>
            </a:r>
            <a:r>
              <a:rPr lang="en-US" sz="1000" dirty="0">
                <a:latin typeface="Arial"/>
              </a:rPr>
              <a:t> </a:t>
            </a:r>
            <a:r>
              <a:rPr lang="en-US" sz="1000" dirty="0" err="1">
                <a:latin typeface="Arial"/>
              </a:rPr>
              <a:t>gasten</a:t>
            </a:r>
            <a:r>
              <a:rPr lang="en-US" sz="1000" dirty="0">
                <a:latin typeface="Arial"/>
              </a:rPr>
              <a:t> </a:t>
            </a:r>
            <a:r>
              <a:rPr lang="en-US" sz="1000" dirty="0" err="1">
                <a:latin typeface="Arial"/>
              </a:rPr>
              <a:t>uit</a:t>
            </a:r>
            <a:r>
              <a:rPr lang="en-US" sz="1000" dirty="0">
                <a:latin typeface="Arial"/>
              </a:rPr>
              <a:t> om </a:t>
            </a:r>
            <a:r>
              <a:rPr lang="en-US" sz="1000" dirty="0" err="1">
                <a:latin typeface="Arial"/>
              </a:rPr>
              <a:t>bij</a:t>
            </a:r>
            <a:r>
              <a:rPr lang="en-US" sz="1000" dirty="0">
                <a:latin typeface="Arial"/>
              </a:rPr>
              <a:t> </a:t>
            </a:r>
            <a:r>
              <a:rPr lang="en-US" sz="1000" dirty="0" err="1">
                <a:latin typeface="Arial"/>
              </a:rPr>
              <a:t>te</a:t>
            </a:r>
            <a:r>
              <a:rPr lang="en-US" sz="1000" dirty="0">
                <a:latin typeface="Arial"/>
              </a:rPr>
              <a:t> </a:t>
            </a:r>
            <a:r>
              <a:rPr lang="en-US" sz="1000" dirty="0" err="1">
                <a:latin typeface="Arial"/>
              </a:rPr>
              <a:t>dragen</a:t>
            </a:r>
            <a:r>
              <a:rPr lang="en-US" sz="1000" dirty="0">
                <a:latin typeface="Arial"/>
              </a:rPr>
              <a:t> </a:t>
            </a:r>
            <a:r>
              <a:rPr lang="en-US" sz="1000" dirty="0" err="1">
                <a:latin typeface="Arial"/>
              </a:rPr>
              <a:t>aan</a:t>
            </a:r>
            <a:r>
              <a:rPr lang="en-US" sz="1000" dirty="0">
                <a:latin typeface="Arial"/>
              </a:rPr>
              <a:t> het </a:t>
            </a:r>
            <a:r>
              <a:rPr lang="en-US" sz="1000" dirty="0" err="1">
                <a:latin typeface="Arial"/>
              </a:rPr>
              <a:t>succes</a:t>
            </a:r>
            <a:r>
              <a:rPr lang="en-US" sz="1000" dirty="0">
                <a:latin typeface="Arial"/>
              </a:rPr>
              <a:t> van </a:t>
            </a:r>
            <a:r>
              <a:rPr lang="en-US" sz="1000" dirty="0" err="1">
                <a:latin typeface="Arial"/>
              </a:rPr>
              <a:t>uw</a:t>
            </a:r>
            <a:r>
              <a:rPr lang="en-US" sz="1000" dirty="0">
                <a:latin typeface="Arial"/>
              </a:rPr>
              <a:t> </a:t>
            </a:r>
            <a:r>
              <a:rPr lang="en-US" sz="1000" dirty="0" err="1">
                <a:latin typeface="Arial"/>
              </a:rPr>
              <a:t>feestje</a:t>
            </a:r>
            <a:r>
              <a:rPr lang="en-US" sz="1000" dirty="0">
                <a:latin typeface="Arial"/>
              </a:rPr>
              <a:t> </a:t>
            </a:r>
            <a:r>
              <a:rPr lang="en-US" sz="1000" u="sng" dirty="0">
                <a:latin typeface="Arial"/>
              </a:rPr>
              <a:t>met </a:t>
            </a:r>
            <a:r>
              <a:rPr lang="en-US" sz="1000" u="sng" dirty="0" err="1">
                <a:latin typeface="Arial"/>
              </a:rPr>
              <a:t>behulp</a:t>
            </a:r>
            <a:r>
              <a:rPr lang="en-US" sz="1000" u="sng" dirty="0">
                <a:latin typeface="Arial"/>
              </a:rPr>
              <a:t> van DJUCED™ Party </a:t>
            </a:r>
            <a:r>
              <a:rPr lang="en-US" sz="1000" dirty="0">
                <a:latin typeface="Arial"/>
              </a:rPr>
              <a:t> (</a:t>
            </a:r>
            <a:r>
              <a:rPr lang="en-US" sz="1000" dirty="0" err="1">
                <a:latin typeface="Arial"/>
              </a:rPr>
              <a:t>stemmen</a:t>
            </a:r>
            <a:r>
              <a:rPr lang="en-US" sz="1000" dirty="0">
                <a:latin typeface="Arial"/>
              </a:rPr>
              <a:t> op </a:t>
            </a:r>
            <a:r>
              <a:rPr lang="en-US" sz="1000" dirty="0" err="1">
                <a:latin typeface="Arial"/>
              </a:rPr>
              <a:t>afspeellijst</a:t>
            </a:r>
            <a:r>
              <a:rPr lang="en-US" sz="1000" dirty="0">
                <a:latin typeface="Arial"/>
              </a:rPr>
              <a:t>, </a:t>
            </a:r>
            <a:r>
              <a:rPr lang="en-US" sz="1000" dirty="0" err="1">
                <a:latin typeface="Arial"/>
              </a:rPr>
              <a:t>verzoeknummers</a:t>
            </a:r>
            <a:r>
              <a:rPr lang="en-US" sz="1000" dirty="0">
                <a:latin typeface="Arial"/>
              </a:rPr>
              <a:t> </a:t>
            </a:r>
            <a:r>
              <a:rPr lang="en-US" sz="1000" dirty="0" err="1">
                <a:latin typeface="Arial"/>
              </a:rPr>
              <a:t>en</a:t>
            </a:r>
            <a:r>
              <a:rPr lang="en-US" sz="1000" dirty="0">
                <a:latin typeface="Arial"/>
              </a:rPr>
              <a:t> </a:t>
            </a:r>
            <a:r>
              <a:rPr lang="en-US" sz="1000" dirty="0" err="1">
                <a:latin typeface="Arial"/>
              </a:rPr>
              <a:t>speciale</a:t>
            </a:r>
            <a:r>
              <a:rPr lang="en-US" sz="1000" dirty="0">
                <a:latin typeface="Arial"/>
              </a:rPr>
              <a:t> </a:t>
            </a:r>
            <a:r>
              <a:rPr lang="en-US" sz="1000" dirty="0" err="1">
                <a:latin typeface="Arial"/>
              </a:rPr>
              <a:t>berichten</a:t>
            </a:r>
            <a:r>
              <a:rPr lang="en-US" sz="1000" dirty="0" smtClean="0">
                <a:latin typeface="Arial"/>
              </a:rPr>
              <a:t>).</a:t>
            </a:r>
          </a:p>
          <a:p>
            <a:pPr defTabSz="914400"/>
            <a:r>
              <a:rPr lang="en-US" sz="1000" b="0" i="1" dirty="0" smtClean="0">
                <a:latin typeface="Arial"/>
              </a:rPr>
              <a:t>DJUCED™ Master is </a:t>
            </a:r>
            <a:r>
              <a:rPr lang="en-US" sz="1000" b="0" i="1" dirty="0" err="1" smtClean="0">
                <a:latin typeface="Arial"/>
              </a:rPr>
              <a:t>een</a:t>
            </a:r>
            <a:r>
              <a:rPr lang="en-US" sz="1000" b="0" i="1" dirty="0" smtClean="0">
                <a:latin typeface="Arial"/>
              </a:rPr>
              <a:t> </a:t>
            </a:r>
            <a:r>
              <a:rPr lang="en-US" sz="1000" b="0" i="1" dirty="0" err="1" smtClean="0">
                <a:latin typeface="Arial"/>
              </a:rPr>
              <a:t>baanbrekende</a:t>
            </a:r>
            <a:r>
              <a:rPr lang="en-US" sz="1000" b="0" i="1" dirty="0" smtClean="0">
                <a:latin typeface="Arial"/>
              </a:rPr>
              <a:t> app, </a:t>
            </a:r>
            <a:r>
              <a:rPr lang="en-US" sz="1000" b="1" i="1" dirty="0" smtClean="0">
                <a:latin typeface="Arial"/>
              </a:rPr>
              <a:t>gratis </a:t>
            </a:r>
            <a:r>
              <a:rPr lang="en-US" sz="1000" b="1" i="1" dirty="0" err="1" smtClean="0">
                <a:latin typeface="Arial"/>
              </a:rPr>
              <a:t>beschikbaar</a:t>
            </a:r>
            <a:r>
              <a:rPr lang="en-US" sz="1000" b="1" i="1" dirty="0" smtClean="0">
                <a:latin typeface="Arial"/>
              </a:rPr>
              <a:t> </a:t>
            </a:r>
            <a:r>
              <a:rPr lang="en-US" sz="1000" b="0" i="1" dirty="0" smtClean="0">
                <a:latin typeface="Arial"/>
              </a:rPr>
              <a:t>in de </a:t>
            </a:r>
            <a:r>
              <a:rPr lang="en-US" sz="1000" b="1" i="1" dirty="0" smtClean="0">
                <a:latin typeface="Arial"/>
              </a:rPr>
              <a:t>iOS </a:t>
            </a:r>
            <a:r>
              <a:rPr lang="en-US" sz="1000" b="1" i="1" dirty="0" err="1" smtClean="0">
                <a:latin typeface="Arial"/>
              </a:rPr>
              <a:t>en</a:t>
            </a:r>
            <a:r>
              <a:rPr lang="en-US" sz="1000" b="1" i="1" dirty="0" smtClean="0">
                <a:latin typeface="Arial"/>
              </a:rPr>
              <a:t> Android</a:t>
            </a:r>
            <a:r>
              <a:rPr lang="en-US" sz="1000" b="0" i="1" dirty="0" smtClean="0">
                <a:latin typeface="Arial"/>
              </a:rPr>
              <a:t> </a:t>
            </a:r>
            <a:r>
              <a:rPr lang="en-US" sz="1000" b="0" i="1" dirty="0" err="1" smtClean="0">
                <a:latin typeface="Arial"/>
              </a:rPr>
              <a:t>appwinkels</a:t>
            </a:r>
            <a:r>
              <a:rPr lang="en-US" sz="1000" b="0" i="1" dirty="0" smtClean="0">
                <a:latin typeface="Arial"/>
              </a:rPr>
              <a:t>.</a:t>
            </a:r>
            <a:endParaRPr lang="nl-NL" sz="1000" b="0" i="1" dirty="0">
              <a:latin typeface="Arial"/>
              <a:ea typeface="ＭＳ Ｐゴシック"/>
            </a:endParaRPr>
          </a:p>
        </p:txBody>
      </p:sp>
      <p:pic>
        <p:nvPicPr>
          <p:cNvPr id="21" name="Picture 2" descr="D:\Mes Documents\Mes documents\Documents\Marketing plan\2011\Hercules templates\BandeauDJ.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22" name="ZoneTexte 46"/>
          <p:cNvSpPr txBox="1">
            <a:spLocks noChangeArrowheads="1"/>
          </p:cNvSpPr>
          <p:nvPr/>
        </p:nvSpPr>
        <p:spPr bwMode="auto">
          <a:xfrm>
            <a:off x="5216525" y="8677275"/>
            <a:ext cx="1574800" cy="428625"/>
          </a:xfrm>
          <a:prstGeom prst="rect">
            <a:avLst/>
          </a:prstGeom>
          <a:noFill/>
          <a:ln w="9525">
            <a:noFill/>
            <a:miter lim="800000"/>
            <a:headEnd/>
            <a:tailEnd/>
          </a:ln>
        </p:spPr>
        <p:txBody>
          <a:bodyPr>
            <a:spAutoFit/>
          </a:bodyPr>
          <a:lstStyle/>
          <a:p>
            <a:pPr algn="l" defTabSz="914400">
              <a:buNone/>
            </a:pPr>
            <a:r>
              <a:rPr lang="en-US" sz="1100" b="0" i="1" u="sng" smtClean="0">
                <a:solidFill>
                  <a:schemeClr val="bg1"/>
                </a:solidFill>
                <a:latin typeface="Calibri"/>
              </a:rPr>
              <a:t>Uw contactpersoon:</a:t>
            </a:r>
          </a:p>
          <a:p>
            <a:pPr algn="l" defTabSz="914400">
              <a:buNone/>
            </a:pPr>
            <a:r>
              <a:rPr lang="en-US" sz="1100" b="0" i="1" smtClean="0">
                <a:solidFill>
                  <a:schemeClr val="bg1"/>
                </a:solidFill>
                <a:latin typeface="Calibri"/>
              </a:rPr>
              <a:t>xxxxxxxxxxxxxxxxxxxxxxx</a:t>
            </a:r>
            <a:endParaRPr lang="nl-NL" sz="1100" b="0" i="1">
              <a:solidFill>
                <a:schemeClr val="bg1"/>
              </a:solidFill>
              <a:latin typeface="Calibri"/>
              <a:ea typeface="ＭＳ Ｐゴシック"/>
              <a:cs typeface="+mn-cs"/>
            </a:endParaRPr>
          </a:p>
        </p:txBody>
      </p:sp>
      <p:sp>
        <p:nvSpPr>
          <p:cNvPr id="23" name="Rectangle 32"/>
          <p:cNvSpPr>
            <a:spLocks noChangeArrowheads="1"/>
          </p:cNvSpPr>
          <p:nvPr/>
        </p:nvSpPr>
        <p:spPr bwMode="auto">
          <a:xfrm>
            <a:off x="0" y="8630603"/>
            <a:ext cx="5218113" cy="515526"/>
          </a:xfrm>
          <a:prstGeom prst="rect">
            <a:avLst/>
          </a:prstGeom>
          <a:noFill/>
          <a:ln w="9525">
            <a:noFill/>
            <a:miter lim="800000"/>
            <a:headEnd/>
            <a:tailEnd/>
          </a:ln>
        </p:spPr>
        <p:txBody>
          <a:bodyPr wrap="square">
            <a:spAutoFit/>
          </a:bodyPr>
          <a:lstStyle/>
          <a:p>
            <a:pPr algn="just" defTabSz="914400">
              <a:buNone/>
            </a:pPr>
            <a:r>
              <a:rPr lang="en-US" sz="550" b="0" i="0" dirty="0" smtClean="0">
                <a:solidFill>
                  <a:schemeClr val="bg1"/>
                </a:solidFill>
                <a:latin typeface="Calibri"/>
              </a:rPr>
              <a:t>© 2014 Guillemot Corporation S.A. Alle rechten voorbehouden. Hercules® is een geregistreerd handelsmerk van Guillemot Corporation S.A. Apple en iPad zijn handelsmerken van Apple, Inc., geregistreerd in de VS en andere landen. Het </a:t>
            </a:r>
            <a:r>
              <a:rPr lang="en-US" sz="550" b="0" i="1" dirty="0" smtClean="0">
                <a:solidFill>
                  <a:schemeClr val="bg1"/>
                </a:solidFill>
                <a:latin typeface="Calibri"/>
              </a:rPr>
              <a:t>Bluetooth®</a:t>
            </a:r>
            <a:r>
              <a:rPr lang="en-US" sz="550" b="0" i="0" dirty="0" smtClean="0">
                <a:solidFill>
                  <a:schemeClr val="bg1"/>
                </a:solidFill>
                <a:latin typeface="Calibri"/>
              </a:rPr>
              <a:t>-merk en het </a:t>
            </a:r>
            <a:r>
              <a:rPr lang="en-US" sz="550" b="0" i="1" dirty="0" smtClean="0">
                <a:solidFill>
                  <a:schemeClr val="bg1"/>
                </a:solidFill>
                <a:latin typeface="Calibri"/>
              </a:rPr>
              <a:t>Bluetooth®</a:t>
            </a:r>
            <a:r>
              <a:rPr lang="en-US" sz="550" b="0" i="0" dirty="0" smtClean="0">
                <a:solidFill>
                  <a:schemeClr val="bg1"/>
                </a:solidFill>
                <a:latin typeface="Calibri"/>
              </a:rPr>
              <a:t>-logo zijn geregistreerde handelsmerken van </a:t>
            </a:r>
            <a:r>
              <a:rPr lang="en-US" sz="550" b="0" i="1" dirty="0" smtClean="0">
                <a:solidFill>
                  <a:schemeClr val="bg1"/>
                </a:solidFill>
                <a:latin typeface="Calibri"/>
              </a:rPr>
              <a:t>Bluetooth</a:t>
            </a:r>
            <a:r>
              <a:rPr lang="en-US" sz="550" b="0" i="0" dirty="0" smtClean="0">
                <a:solidFill>
                  <a:schemeClr val="bg1"/>
                </a:solidFill>
                <a:latin typeface="Calibri"/>
              </a:rPr>
              <a:t> SIG, Inc. en worden door Guillemot Corporation onder licentie gebruikt. Microsoft®, Windows® XP, Windows® Vista, Windows® 7 en Windows® 8 zijn geregistreerde handelsmerken van  Microsoft Corporation. Alle overige handelsmerken en merknamen worden hierbij erkend en zijn het eigendom van de respectieve eigenaren. Aan afbeeldingen en illustraties kunnen geen rechten worden ontleend. Inhoud, ontwerp en specificaties kunnen zonder voorafgaande aankondiging worden gewijzigd en kunnen per land verschillen.</a:t>
            </a:r>
            <a:endParaRPr lang="nl-NL" sz="550" b="0" i="0" dirty="0">
              <a:solidFill>
                <a:schemeClr val="bg1"/>
              </a:solidFill>
              <a:latin typeface="Calibri"/>
              <a:ea typeface="ＭＳ Ｐゴシック"/>
            </a:endParaRPr>
          </a:p>
        </p:txBody>
      </p:sp>
      <p:sp>
        <p:nvSpPr>
          <p:cNvPr id="24" name="Rectangle à coins arrondis 23"/>
          <p:cNvSpPr/>
          <p:nvPr/>
        </p:nvSpPr>
        <p:spPr>
          <a:xfrm>
            <a:off x="4637515" y="8262975"/>
            <a:ext cx="2220486"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dirty="0" smtClean="0">
                <a:solidFill>
                  <a:schemeClr val="bg1"/>
                </a:solidFill>
                <a:latin typeface="Arial"/>
              </a:rPr>
              <a:t>Productreferentie / barcode:</a:t>
            </a:r>
          </a:p>
          <a:p>
            <a:pPr algn="ctr"/>
            <a:r>
              <a:rPr lang="en-US" sz="800" b="0" i="0" dirty="0" smtClean="0">
                <a:solidFill>
                  <a:schemeClr val="bg1"/>
                </a:solidFill>
                <a:latin typeface="Arial"/>
              </a:rPr>
              <a:t>EMEA: </a:t>
            </a:r>
            <a:r>
              <a:rPr lang="fr-FR" sz="800" dirty="0">
                <a:solidFill>
                  <a:srgbClr val="FFFFFF"/>
                </a:solidFill>
              </a:rPr>
              <a:t>4780773 / 3 36293 474451 9</a:t>
            </a:r>
          </a:p>
          <a:p>
            <a:pPr algn="ctr"/>
            <a:r>
              <a:rPr lang="fr-FR" sz="800" dirty="0">
                <a:solidFill>
                  <a:schemeClr val="bg1"/>
                </a:solidFill>
              </a:rPr>
              <a:t>USA  : </a:t>
            </a:r>
            <a:r>
              <a:rPr lang="en-US" sz="800" dirty="0">
                <a:solidFill>
                  <a:srgbClr val="FFFFFF"/>
                </a:solidFill>
                <a:ea typeface="ＭＳ Ｐゴシック" pitchFamily="34" charset="-128"/>
              </a:rPr>
              <a:t>4780773/ </a:t>
            </a:r>
            <a:r>
              <a:rPr lang="fr-FR" sz="800" dirty="0"/>
              <a:t>6 63296 41968 2</a:t>
            </a:r>
            <a:endParaRPr lang="fr-FR" sz="800" dirty="0">
              <a:latin typeface="Candara" panose="020E0502030303020204" pitchFamily="34" charset="0"/>
              <a:ea typeface="Tahoma" panose="020B0604030504040204" pitchFamily="34" charset="0"/>
              <a:cs typeface="Tahoma" panose="020B0604030504040204" pitchFamily="34" charset="0"/>
            </a:endParaRPr>
          </a:p>
        </p:txBody>
      </p:sp>
      <p:pic>
        <p:nvPicPr>
          <p:cNvPr id="1034" name="Picture 10" descr="C:\Users\phermant.GUILLEMOT\Desktop\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41" y="6191413"/>
            <a:ext cx="3027807" cy="224485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HERCULES MKG\DJING\Djuced\DJUCED App\pics\DJUCED-APP-Screensho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1943" y="6322039"/>
            <a:ext cx="1738143" cy="12696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HERCULES MKG\DJING\Djuced\DJUCED App\pics\logo_DJUCED_TAB_fondCla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80582" y="6191413"/>
            <a:ext cx="811881" cy="52409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195397" y="6805444"/>
            <a:ext cx="1782253" cy="553998"/>
          </a:xfrm>
          <a:prstGeom prst="rect">
            <a:avLst/>
          </a:prstGeom>
        </p:spPr>
        <p:txBody>
          <a:bodyPr wrap="square">
            <a:spAutoFit/>
          </a:bodyPr>
          <a:lstStyle/>
          <a:p>
            <a:pPr algn="l" defTabSz="914400">
              <a:buNone/>
            </a:pPr>
            <a:r>
              <a:rPr lang="en-US" sz="1000" b="1" i="0" dirty="0" smtClean="0">
                <a:latin typeface="Arial"/>
              </a:rPr>
              <a:t>DJUCED™ App</a:t>
            </a:r>
          </a:p>
          <a:p>
            <a:pPr algn="l" defTabSz="914400">
              <a:buNone/>
            </a:pPr>
            <a:r>
              <a:rPr lang="en-US" sz="1000" b="0" i="0" dirty="0" err="1" smtClean="0">
                <a:latin typeface="Arial"/>
              </a:rPr>
              <a:t>Alle</a:t>
            </a:r>
            <a:r>
              <a:rPr lang="en-US" sz="1000" b="0" i="0" dirty="0" smtClean="0">
                <a:latin typeface="Arial"/>
              </a:rPr>
              <a:t> DJ-</a:t>
            </a:r>
            <a:r>
              <a:rPr lang="en-US" sz="1000" b="0" i="0" dirty="0" err="1" smtClean="0">
                <a:latin typeface="Arial"/>
              </a:rPr>
              <a:t>functies</a:t>
            </a:r>
            <a:r>
              <a:rPr lang="en-US" sz="1000" b="0" i="0" dirty="0" smtClean="0">
                <a:latin typeface="Arial"/>
              </a:rPr>
              <a:t> </a:t>
            </a:r>
            <a:r>
              <a:rPr lang="en-US" sz="1000" b="0" i="0" dirty="0" err="1" smtClean="0">
                <a:latin typeface="Arial"/>
              </a:rPr>
              <a:t>onder</a:t>
            </a:r>
            <a:r>
              <a:rPr lang="en-US" sz="1000" b="0" i="0" dirty="0" smtClean="0">
                <a:latin typeface="Arial"/>
              </a:rPr>
              <a:t> </a:t>
            </a:r>
            <a:r>
              <a:rPr lang="en-US" sz="1000" b="0" i="0" dirty="0" err="1" smtClean="0">
                <a:latin typeface="Arial"/>
              </a:rPr>
              <a:t>handbereik</a:t>
            </a:r>
            <a:r>
              <a:rPr lang="en-US" sz="1000" b="0" i="0" dirty="0" smtClean="0">
                <a:latin typeface="Arial"/>
              </a:rPr>
              <a:t>.</a:t>
            </a:r>
            <a:endParaRPr lang="nl-NL" sz="1000" b="0" i="0" dirty="0">
              <a:latin typeface="Arial"/>
              <a:ea typeface="ＭＳ Ｐゴシック"/>
            </a:endParaRPr>
          </a:p>
        </p:txBody>
      </p:sp>
      <p:sp>
        <p:nvSpPr>
          <p:cNvPr id="28" name="Rectangle 27"/>
          <p:cNvSpPr/>
          <p:nvPr/>
        </p:nvSpPr>
        <p:spPr>
          <a:xfrm>
            <a:off x="3179459" y="7591698"/>
            <a:ext cx="3630627" cy="707886"/>
          </a:xfrm>
          <a:prstGeom prst="rect">
            <a:avLst/>
          </a:prstGeom>
        </p:spPr>
        <p:txBody>
          <a:bodyPr wrap="square">
            <a:spAutoFit/>
          </a:bodyPr>
          <a:lstStyle/>
          <a:p>
            <a:pPr algn="l" defTabSz="914400">
              <a:buNone/>
            </a:pPr>
            <a:r>
              <a:rPr lang="en-US" sz="1000" b="0" i="1" dirty="0" smtClean="0">
                <a:latin typeface="Arial"/>
              </a:rPr>
              <a:t>DJUCED™ App is een DJ-toepassing die </a:t>
            </a:r>
            <a:r>
              <a:rPr lang="en-US" sz="1000" b="1" i="1" dirty="0" smtClean="0">
                <a:latin typeface="Arial"/>
              </a:rPr>
              <a:t>gratis beschikbaar </a:t>
            </a:r>
            <a:r>
              <a:rPr lang="en-US" sz="1000" b="0" i="1" dirty="0" smtClean="0">
                <a:latin typeface="Arial"/>
              </a:rPr>
              <a:t>is in de </a:t>
            </a:r>
            <a:r>
              <a:rPr lang="en-US" sz="1000" b="1" i="1" dirty="0" smtClean="0">
                <a:latin typeface="Arial"/>
              </a:rPr>
              <a:t>iOS en Android</a:t>
            </a:r>
            <a:r>
              <a:rPr lang="en-US" sz="1000" b="0" i="1" dirty="0" smtClean="0">
                <a:latin typeface="Arial"/>
              </a:rPr>
              <a:t> appwinkels.</a:t>
            </a:r>
          </a:p>
          <a:p>
            <a:pPr algn="l" defTabSz="914400">
              <a:buNone/>
            </a:pPr>
            <a:r>
              <a:rPr lang="en-US" sz="1000" b="0" i="1" dirty="0" smtClean="0">
                <a:latin typeface="Arial"/>
              </a:rPr>
              <a:t>Opmerking: controleer </a:t>
            </a:r>
            <a:r>
              <a:rPr lang="en-US" sz="1000" b="0" i="1" dirty="0" smtClean="0">
                <a:latin typeface="Arial"/>
                <a:hlinkClick r:id="rId14"/>
              </a:rPr>
              <a:t>hier</a:t>
            </a:r>
            <a:r>
              <a:rPr lang="en-US" sz="1000" b="0" i="1" dirty="0" smtClean="0">
                <a:latin typeface="Arial"/>
              </a:rPr>
              <a:t> de compatibiliteit van uw Android-apparaat</a:t>
            </a:r>
            <a:endParaRPr lang="nl-NL" sz="1000" b="0" i="1" dirty="0">
              <a:latin typeface="Arial"/>
              <a:ea typeface="ＭＳ Ｐゴシック"/>
            </a:endParaRPr>
          </a:p>
        </p:txBody>
      </p:sp>
      <p:sp>
        <p:nvSpPr>
          <p:cNvPr id="26" name="ZoneTexte 10"/>
          <p:cNvSpPr txBox="1">
            <a:spLocks noChangeArrowheads="1"/>
          </p:cNvSpPr>
          <p:nvPr/>
        </p:nvSpPr>
        <p:spPr bwMode="auto">
          <a:xfrm>
            <a:off x="3912089" y="539750"/>
            <a:ext cx="2945912" cy="400110"/>
          </a:xfrm>
          <a:prstGeom prst="rect">
            <a:avLst/>
          </a:prstGeom>
          <a:noFill/>
          <a:ln w="9525">
            <a:noFill/>
            <a:miter lim="800000"/>
            <a:headEnd/>
            <a:tailEnd/>
          </a:ln>
        </p:spPr>
        <p:txBody>
          <a:bodyPr wrap="square">
            <a:spAutoFit/>
          </a:bodyPr>
          <a:lstStyle/>
          <a:p>
            <a:pPr marL="91440" indent="-91440" algn="ctr" defTabSz="914400">
              <a:buNone/>
            </a:pPr>
            <a:r>
              <a:rPr lang="en-US" sz="2000" b="1" dirty="0">
                <a:latin typeface="Calibri"/>
              </a:rPr>
              <a:t>De DJ Party 3.0</a:t>
            </a:r>
            <a:endParaRPr lang="nl-NL" sz="2000" b="1" dirty="0">
              <a:latin typeface="Calibri"/>
              <a:ea typeface="ＭＳ Ｐゴシック"/>
            </a:endParaRPr>
          </a:p>
        </p:txBody>
      </p:sp>
      <p:pic>
        <p:nvPicPr>
          <p:cNvPr id="30"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47551" y="3983933"/>
            <a:ext cx="1024067" cy="1817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7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4" name="Rectangle 3"/>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a:p>
        </p:txBody>
      </p:sp>
      <p:sp>
        <p:nvSpPr>
          <p:cNvPr id="17412"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smtClean="0">
                <a:latin typeface="Calibri"/>
              </a:rPr>
              <a:t>www.hercules.com</a:t>
            </a:r>
            <a:endParaRPr lang="nl-NL" sz="1200" b="1" i="0">
              <a:latin typeface="Calibri"/>
              <a:ea typeface="ＭＳ Ｐゴシック"/>
              <a:cs typeface="+mn-cs"/>
            </a:endParaRPr>
          </a:p>
        </p:txBody>
      </p:sp>
      <p:pic>
        <p:nvPicPr>
          <p:cNvPr id="174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sp>
        <p:nvSpPr>
          <p:cNvPr id="40" name="ZoneTexte 39"/>
          <p:cNvSpPr txBox="1"/>
          <p:nvPr/>
        </p:nvSpPr>
        <p:spPr>
          <a:xfrm>
            <a:off x="0" y="2132082"/>
            <a:ext cx="1573825" cy="553998"/>
          </a:xfrm>
          <a:prstGeom prst="rect">
            <a:avLst/>
          </a:prstGeom>
          <a:noFill/>
        </p:spPr>
        <p:txBody>
          <a:bodyPr wrap="square" rtlCol="0">
            <a:spAutoFit/>
          </a:bodyPr>
          <a:lstStyle/>
          <a:p>
            <a:pPr algn="r" defTabSz="914400">
              <a:buNone/>
            </a:pPr>
            <a:r>
              <a:rPr lang="en-US" sz="1500" b="1" i="0" smtClean="0">
                <a:latin typeface="Calibri"/>
              </a:rPr>
              <a:t>Een zeer uitgebreide DJ-controller</a:t>
            </a:r>
            <a:endParaRPr lang="nl-NL" sz="1500" b="1" i="0">
              <a:latin typeface="Calibri"/>
              <a:ea typeface="ＭＳ Ｐゴシック"/>
              <a:cs typeface="+mn-cs"/>
            </a:endParaRPr>
          </a:p>
        </p:txBody>
      </p:sp>
      <p:sp>
        <p:nvSpPr>
          <p:cNvPr id="2" name="Rectangle 1"/>
          <p:cNvSpPr/>
          <p:nvPr/>
        </p:nvSpPr>
        <p:spPr>
          <a:xfrm>
            <a:off x="-2" y="8612068"/>
            <a:ext cx="6858001" cy="553998"/>
          </a:xfrm>
          <a:prstGeom prst="rect">
            <a:avLst/>
          </a:prstGeom>
        </p:spPr>
        <p:txBody>
          <a:bodyPr wrap="square">
            <a:spAutoFit/>
          </a:bodyPr>
          <a:lstStyle/>
          <a:p>
            <a:pPr algn="just" defTabSz="914400">
              <a:buNone/>
            </a:pPr>
            <a:r>
              <a:rPr lang="en-US" sz="600" dirty="0">
                <a:solidFill>
                  <a:schemeClr val="bg1"/>
                </a:solidFill>
                <a:latin typeface="Arial"/>
              </a:rPr>
              <a:t>© 2014 Guillemot Corporation S.A. </a:t>
            </a:r>
            <a:r>
              <a:rPr lang="en-US" sz="600" dirty="0" err="1">
                <a:solidFill>
                  <a:schemeClr val="bg1"/>
                </a:solidFill>
                <a:latin typeface="Arial"/>
              </a:rPr>
              <a:t>Alle</a:t>
            </a:r>
            <a:r>
              <a:rPr lang="en-US" sz="600" dirty="0">
                <a:solidFill>
                  <a:schemeClr val="bg1"/>
                </a:solidFill>
                <a:latin typeface="Arial"/>
              </a:rPr>
              <a:t> </a:t>
            </a:r>
            <a:r>
              <a:rPr lang="en-US" sz="600" dirty="0" err="1">
                <a:solidFill>
                  <a:schemeClr val="bg1"/>
                </a:solidFill>
                <a:latin typeface="Arial"/>
              </a:rPr>
              <a:t>rechten</a:t>
            </a:r>
            <a:r>
              <a:rPr lang="en-US" sz="600" dirty="0">
                <a:solidFill>
                  <a:schemeClr val="bg1"/>
                </a:solidFill>
                <a:latin typeface="Arial"/>
              </a:rPr>
              <a:t> </a:t>
            </a:r>
            <a:r>
              <a:rPr lang="en-US" sz="600" dirty="0" err="1">
                <a:solidFill>
                  <a:schemeClr val="bg1"/>
                </a:solidFill>
                <a:latin typeface="Arial"/>
              </a:rPr>
              <a:t>voorbehouden</a:t>
            </a:r>
            <a:r>
              <a:rPr lang="en-US" sz="600" dirty="0">
                <a:solidFill>
                  <a:schemeClr val="bg1"/>
                </a:solidFill>
                <a:latin typeface="Arial"/>
              </a:rPr>
              <a:t>. Hercules® is </a:t>
            </a:r>
            <a:r>
              <a:rPr lang="en-US" sz="600" dirty="0" err="1">
                <a:solidFill>
                  <a:schemeClr val="bg1"/>
                </a:solidFill>
                <a:latin typeface="Arial"/>
              </a:rPr>
              <a:t>een</a:t>
            </a:r>
            <a:r>
              <a:rPr lang="en-US" sz="600" dirty="0">
                <a:solidFill>
                  <a:schemeClr val="bg1"/>
                </a:solidFill>
                <a:latin typeface="Arial"/>
              </a:rPr>
              <a:t> </a:t>
            </a:r>
            <a:r>
              <a:rPr lang="en-US" sz="600" dirty="0" err="1">
                <a:solidFill>
                  <a:schemeClr val="bg1"/>
                </a:solidFill>
                <a:latin typeface="Arial"/>
              </a:rPr>
              <a:t>geregistreerd</a:t>
            </a:r>
            <a:r>
              <a:rPr lang="en-US" sz="600" dirty="0">
                <a:solidFill>
                  <a:schemeClr val="bg1"/>
                </a:solidFill>
                <a:latin typeface="Arial"/>
              </a:rPr>
              <a:t> </a:t>
            </a:r>
            <a:r>
              <a:rPr lang="en-US" sz="600" dirty="0" err="1">
                <a:solidFill>
                  <a:schemeClr val="bg1"/>
                </a:solidFill>
                <a:latin typeface="Arial"/>
              </a:rPr>
              <a:t>handelsmerk</a:t>
            </a:r>
            <a:r>
              <a:rPr lang="en-US" sz="600" dirty="0">
                <a:solidFill>
                  <a:schemeClr val="bg1"/>
                </a:solidFill>
                <a:latin typeface="Arial"/>
              </a:rPr>
              <a:t> van Guillemot Corporation S.A. Apple </a:t>
            </a:r>
            <a:r>
              <a:rPr lang="en-US" sz="600" dirty="0" err="1">
                <a:solidFill>
                  <a:schemeClr val="bg1"/>
                </a:solidFill>
                <a:latin typeface="Arial"/>
              </a:rPr>
              <a:t>en</a:t>
            </a:r>
            <a:r>
              <a:rPr lang="en-US" sz="600" dirty="0">
                <a:solidFill>
                  <a:schemeClr val="bg1"/>
                </a:solidFill>
                <a:latin typeface="Arial"/>
              </a:rPr>
              <a:t> iPad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Apple, Inc., </a:t>
            </a:r>
            <a:r>
              <a:rPr lang="en-US" sz="600" dirty="0" err="1">
                <a:solidFill>
                  <a:schemeClr val="bg1"/>
                </a:solidFill>
                <a:latin typeface="Arial"/>
              </a:rPr>
              <a:t>geregistreerd</a:t>
            </a:r>
            <a:r>
              <a:rPr lang="en-US" sz="600" dirty="0">
                <a:solidFill>
                  <a:schemeClr val="bg1"/>
                </a:solidFill>
                <a:latin typeface="Arial"/>
              </a:rPr>
              <a:t> in de VS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andere</a:t>
            </a:r>
            <a:r>
              <a:rPr lang="en-US" sz="600" dirty="0">
                <a:solidFill>
                  <a:schemeClr val="bg1"/>
                </a:solidFill>
                <a:latin typeface="Arial"/>
              </a:rPr>
              <a:t> </a:t>
            </a:r>
            <a:r>
              <a:rPr lang="en-US" sz="600" dirty="0" err="1">
                <a:solidFill>
                  <a:schemeClr val="bg1"/>
                </a:solidFill>
                <a:latin typeface="Arial"/>
              </a:rPr>
              <a:t>landen</a:t>
            </a:r>
            <a:r>
              <a:rPr lang="en-US" sz="600" dirty="0">
                <a:solidFill>
                  <a:schemeClr val="bg1"/>
                </a:solidFill>
                <a:latin typeface="Arial"/>
              </a:rPr>
              <a:t>. Het Bluetooth®-</a:t>
            </a:r>
            <a:r>
              <a:rPr lang="en-US" sz="600" dirty="0" err="1">
                <a:solidFill>
                  <a:schemeClr val="bg1"/>
                </a:solidFill>
                <a:latin typeface="Arial"/>
              </a:rPr>
              <a:t>woordmerk</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de -logo's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geregistreerde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Bluetooth SIG, Inc.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door Guillemot Corporation S.A. </a:t>
            </a:r>
            <a:r>
              <a:rPr lang="en-US" sz="600" dirty="0" err="1">
                <a:solidFill>
                  <a:schemeClr val="bg1"/>
                </a:solidFill>
                <a:latin typeface="Arial"/>
              </a:rPr>
              <a:t>louter</a:t>
            </a:r>
            <a:r>
              <a:rPr lang="en-US" sz="600" dirty="0">
                <a:solidFill>
                  <a:schemeClr val="bg1"/>
                </a:solidFill>
                <a:latin typeface="Arial"/>
              </a:rPr>
              <a:t> </a:t>
            </a:r>
            <a:r>
              <a:rPr lang="en-US" sz="600" dirty="0" err="1">
                <a:solidFill>
                  <a:schemeClr val="bg1"/>
                </a:solidFill>
                <a:latin typeface="Arial"/>
              </a:rPr>
              <a:t>onder</a:t>
            </a:r>
            <a:r>
              <a:rPr lang="en-US" sz="600" dirty="0">
                <a:solidFill>
                  <a:schemeClr val="bg1"/>
                </a:solidFill>
                <a:latin typeface="Arial"/>
              </a:rPr>
              <a:t> </a:t>
            </a:r>
            <a:r>
              <a:rPr lang="en-US" sz="600" dirty="0" err="1">
                <a:solidFill>
                  <a:schemeClr val="bg1"/>
                </a:solidFill>
                <a:latin typeface="Arial"/>
              </a:rPr>
              <a:t>licentie</a:t>
            </a:r>
            <a:r>
              <a:rPr lang="en-US" sz="600" dirty="0">
                <a:solidFill>
                  <a:schemeClr val="bg1"/>
                </a:solidFill>
                <a:latin typeface="Arial"/>
              </a:rPr>
              <a:t> </a:t>
            </a:r>
            <a:r>
              <a:rPr lang="en-US" sz="600" dirty="0" err="1">
                <a:solidFill>
                  <a:schemeClr val="bg1"/>
                </a:solidFill>
                <a:latin typeface="Arial"/>
              </a:rPr>
              <a:t>gebruikt</a:t>
            </a:r>
            <a:r>
              <a:rPr lang="en-US" sz="600" dirty="0">
                <a:solidFill>
                  <a:schemeClr val="bg1"/>
                </a:solidFill>
                <a:latin typeface="Arial"/>
              </a:rPr>
              <a:t>. Microsoft®, Windows® XP, Windows® Vista, Windows® 7 </a:t>
            </a:r>
            <a:r>
              <a:rPr lang="en-US" sz="600" dirty="0" err="1">
                <a:solidFill>
                  <a:schemeClr val="bg1"/>
                </a:solidFill>
                <a:latin typeface="Arial"/>
              </a:rPr>
              <a:t>en</a:t>
            </a:r>
            <a:r>
              <a:rPr lang="en-US" sz="600" dirty="0">
                <a:solidFill>
                  <a:schemeClr val="bg1"/>
                </a:solidFill>
                <a:latin typeface="Arial"/>
              </a:rPr>
              <a:t> Windows® 8 </a:t>
            </a:r>
            <a:r>
              <a:rPr lang="en-US" sz="600" dirty="0" err="1">
                <a:solidFill>
                  <a:schemeClr val="bg1"/>
                </a:solidFill>
                <a:latin typeface="Arial"/>
              </a:rPr>
              <a:t>zijn</a:t>
            </a:r>
            <a:r>
              <a:rPr lang="en-US" sz="600" dirty="0">
                <a:solidFill>
                  <a:schemeClr val="bg1"/>
                </a:solidFill>
                <a:latin typeface="Arial"/>
              </a:rPr>
              <a:t> </a:t>
            </a:r>
            <a:r>
              <a:rPr lang="en-US" sz="600" dirty="0" err="1">
                <a:solidFill>
                  <a:schemeClr val="bg1"/>
                </a:solidFill>
                <a:latin typeface="Arial"/>
              </a:rPr>
              <a:t>geregistreerde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van  Microsoft Corporation. </a:t>
            </a:r>
            <a:r>
              <a:rPr lang="en-US" sz="600" dirty="0" err="1">
                <a:solidFill>
                  <a:schemeClr val="bg1"/>
                </a:solidFill>
                <a:latin typeface="Arial"/>
              </a:rPr>
              <a:t>Alle</a:t>
            </a:r>
            <a:r>
              <a:rPr lang="en-US" sz="600" dirty="0">
                <a:solidFill>
                  <a:schemeClr val="bg1"/>
                </a:solidFill>
                <a:latin typeface="Arial"/>
              </a:rPr>
              <a:t> </a:t>
            </a:r>
            <a:r>
              <a:rPr lang="en-US" sz="600" dirty="0" err="1">
                <a:solidFill>
                  <a:schemeClr val="bg1"/>
                </a:solidFill>
                <a:latin typeface="Arial"/>
              </a:rPr>
              <a:t>overige</a:t>
            </a:r>
            <a:r>
              <a:rPr lang="en-US" sz="600" dirty="0">
                <a:solidFill>
                  <a:schemeClr val="bg1"/>
                </a:solidFill>
                <a:latin typeface="Arial"/>
              </a:rPr>
              <a:t> </a:t>
            </a:r>
            <a:r>
              <a:rPr lang="en-US" sz="600" dirty="0" err="1">
                <a:solidFill>
                  <a:schemeClr val="bg1"/>
                </a:solidFill>
                <a:latin typeface="Arial"/>
              </a:rPr>
              <a:t>handelsmerken</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merknamen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hierbij</a:t>
            </a:r>
            <a:r>
              <a:rPr lang="en-US" sz="600" dirty="0">
                <a:solidFill>
                  <a:schemeClr val="bg1"/>
                </a:solidFill>
                <a:latin typeface="Arial"/>
              </a:rPr>
              <a:t> </a:t>
            </a:r>
            <a:r>
              <a:rPr lang="en-US" sz="600" dirty="0" err="1">
                <a:solidFill>
                  <a:schemeClr val="bg1"/>
                </a:solidFill>
                <a:latin typeface="Arial"/>
              </a:rPr>
              <a:t>erkend</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zijn</a:t>
            </a:r>
            <a:r>
              <a:rPr lang="en-US" sz="600" dirty="0">
                <a:solidFill>
                  <a:schemeClr val="bg1"/>
                </a:solidFill>
                <a:latin typeface="Arial"/>
              </a:rPr>
              <a:t> het </a:t>
            </a:r>
            <a:r>
              <a:rPr lang="en-US" sz="600" dirty="0" err="1">
                <a:solidFill>
                  <a:schemeClr val="bg1"/>
                </a:solidFill>
                <a:latin typeface="Arial"/>
              </a:rPr>
              <a:t>eigendom</a:t>
            </a:r>
            <a:r>
              <a:rPr lang="en-US" sz="600" dirty="0">
                <a:solidFill>
                  <a:schemeClr val="bg1"/>
                </a:solidFill>
                <a:latin typeface="Arial"/>
              </a:rPr>
              <a:t> van de </a:t>
            </a:r>
            <a:r>
              <a:rPr lang="en-US" sz="600" dirty="0" err="1">
                <a:solidFill>
                  <a:schemeClr val="bg1"/>
                </a:solidFill>
                <a:latin typeface="Arial"/>
              </a:rPr>
              <a:t>respectieve</a:t>
            </a:r>
            <a:r>
              <a:rPr lang="en-US" sz="600" dirty="0">
                <a:solidFill>
                  <a:schemeClr val="bg1"/>
                </a:solidFill>
                <a:latin typeface="Arial"/>
              </a:rPr>
              <a:t> </a:t>
            </a:r>
            <a:r>
              <a:rPr lang="en-US" sz="600" dirty="0" err="1">
                <a:solidFill>
                  <a:schemeClr val="bg1"/>
                </a:solidFill>
                <a:latin typeface="Arial"/>
              </a:rPr>
              <a:t>eigenaren</a:t>
            </a:r>
            <a:r>
              <a:rPr lang="en-US" sz="600" dirty="0">
                <a:solidFill>
                  <a:schemeClr val="bg1"/>
                </a:solidFill>
                <a:latin typeface="Arial"/>
              </a:rPr>
              <a:t>. </a:t>
            </a:r>
            <a:r>
              <a:rPr lang="en-US" sz="600" dirty="0" err="1">
                <a:solidFill>
                  <a:schemeClr val="bg1"/>
                </a:solidFill>
                <a:latin typeface="Arial"/>
              </a:rPr>
              <a:t>Aan</a:t>
            </a:r>
            <a:r>
              <a:rPr lang="en-US" sz="600" dirty="0">
                <a:solidFill>
                  <a:schemeClr val="bg1"/>
                </a:solidFill>
                <a:latin typeface="Arial"/>
              </a:rPr>
              <a:t> </a:t>
            </a:r>
            <a:r>
              <a:rPr lang="en-US" sz="600" dirty="0" err="1">
                <a:solidFill>
                  <a:schemeClr val="bg1"/>
                </a:solidFill>
                <a:latin typeface="Arial"/>
              </a:rPr>
              <a:t>afbeeldingen</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illustraties</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a:t>
            </a:r>
            <a:r>
              <a:rPr lang="en-US" sz="600" dirty="0" err="1">
                <a:solidFill>
                  <a:schemeClr val="bg1"/>
                </a:solidFill>
                <a:latin typeface="Arial"/>
              </a:rPr>
              <a:t>geen</a:t>
            </a:r>
            <a:r>
              <a:rPr lang="en-US" sz="600" dirty="0">
                <a:solidFill>
                  <a:schemeClr val="bg1"/>
                </a:solidFill>
                <a:latin typeface="Arial"/>
              </a:rPr>
              <a:t> </a:t>
            </a:r>
            <a:r>
              <a:rPr lang="en-US" sz="600" dirty="0" err="1">
                <a:solidFill>
                  <a:schemeClr val="bg1"/>
                </a:solidFill>
                <a:latin typeface="Arial"/>
              </a:rPr>
              <a:t>rechten</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ontleend</a:t>
            </a:r>
            <a:r>
              <a:rPr lang="en-US" sz="600" dirty="0">
                <a:solidFill>
                  <a:schemeClr val="bg1"/>
                </a:solidFill>
                <a:latin typeface="Arial"/>
              </a:rPr>
              <a:t>. </a:t>
            </a:r>
            <a:r>
              <a:rPr lang="en-US" sz="600" dirty="0" err="1">
                <a:solidFill>
                  <a:schemeClr val="bg1"/>
                </a:solidFill>
                <a:latin typeface="Arial"/>
              </a:rPr>
              <a:t>Inhoud</a:t>
            </a:r>
            <a:r>
              <a:rPr lang="en-US" sz="600" dirty="0">
                <a:solidFill>
                  <a:schemeClr val="bg1"/>
                </a:solidFill>
                <a:latin typeface="Arial"/>
              </a:rPr>
              <a:t>, </a:t>
            </a:r>
            <a:r>
              <a:rPr lang="en-US" sz="600" dirty="0" err="1">
                <a:solidFill>
                  <a:schemeClr val="bg1"/>
                </a:solidFill>
                <a:latin typeface="Arial"/>
              </a:rPr>
              <a:t>ontwerp</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specificaties</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a:t>
            </a:r>
            <a:r>
              <a:rPr lang="en-US" sz="600" dirty="0" err="1">
                <a:solidFill>
                  <a:schemeClr val="bg1"/>
                </a:solidFill>
                <a:latin typeface="Arial"/>
              </a:rPr>
              <a:t>zonder</a:t>
            </a:r>
            <a:r>
              <a:rPr lang="en-US" sz="600" dirty="0">
                <a:solidFill>
                  <a:schemeClr val="bg1"/>
                </a:solidFill>
                <a:latin typeface="Arial"/>
              </a:rPr>
              <a:t> </a:t>
            </a:r>
            <a:r>
              <a:rPr lang="en-US" sz="600" dirty="0" err="1">
                <a:solidFill>
                  <a:schemeClr val="bg1"/>
                </a:solidFill>
                <a:latin typeface="Arial"/>
              </a:rPr>
              <a:t>kennisgeving</a:t>
            </a:r>
            <a:r>
              <a:rPr lang="en-US" sz="600" dirty="0">
                <a:solidFill>
                  <a:schemeClr val="bg1"/>
                </a:solidFill>
                <a:latin typeface="Arial"/>
              </a:rPr>
              <a:t> </a:t>
            </a:r>
            <a:r>
              <a:rPr lang="en-US" sz="600" dirty="0" err="1">
                <a:solidFill>
                  <a:schemeClr val="bg1"/>
                </a:solidFill>
                <a:latin typeface="Arial"/>
              </a:rPr>
              <a:t>vooraf</a:t>
            </a:r>
            <a:r>
              <a:rPr lang="en-US" sz="600" dirty="0">
                <a:solidFill>
                  <a:schemeClr val="bg1"/>
                </a:solidFill>
                <a:latin typeface="Arial"/>
              </a:rPr>
              <a:t> </a:t>
            </a:r>
            <a:r>
              <a:rPr lang="en-US" sz="600" dirty="0" err="1">
                <a:solidFill>
                  <a:schemeClr val="bg1"/>
                </a:solidFill>
                <a:latin typeface="Arial"/>
              </a:rPr>
              <a:t>worden</a:t>
            </a:r>
            <a:r>
              <a:rPr lang="en-US" sz="600" dirty="0">
                <a:solidFill>
                  <a:schemeClr val="bg1"/>
                </a:solidFill>
                <a:latin typeface="Arial"/>
              </a:rPr>
              <a:t> </a:t>
            </a:r>
            <a:r>
              <a:rPr lang="en-US" sz="600" dirty="0" err="1">
                <a:solidFill>
                  <a:schemeClr val="bg1"/>
                </a:solidFill>
                <a:latin typeface="Arial"/>
              </a:rPr>
              <a:t>gewijzigd</a:t>
            </a:r>
            <a:r>
              <a:rPr lang="en-US" sz="600" dirty="0">
                <a:solidFill>
                  <a:schemeClr val="bg1"/>
                </a:solidFill>
                <a:latin typeface="Arial"/>
              </a:rPr>
              <a:t> </a:t>
            </a:r>
            <a:r>
              <a:rPr lang="en-US" sz="600" dirty="0" err="1">
                <a:solidFill>
                  <a:schemeClr val="bg1"/>
                </a:solidFill>
                <a:latin typeface="Arial"/>
              </a:rPr>
              <a:t>en</a:t>
            </a:r>
            <a:r>
              <a:rPr lang="en-US" sz="600" dirty="0">
                <a:solidFill>
                  <a:schemeClr val="bg1"/>
                </a:solidFill>
                <a:latin typeface="Arial"/>
              </a:rPr>
              <a:t> </a:t>
            </a:r>
            <a:r>
              <a:rPr lang="en-US" sz="600" dirty="0" err="1">
                <a:solidFill>
                  <a:schemeClr val="bg1"/>
                </a:solidFill>
                <a:latin typeface="Arial"/>
              </a:rPr>
              <a:t>kunnen</a:t>
            </a:r>
            <a:r>
              <a:rPr lang="en-US" sz="600" dirty="0">
                <a:solidFill>
                  <a:schemeClr val="bg1"/>
                </a:solidFill>
                <a:latin typeface="Arial"/>
              </a:rPr>
              <a:t> per land </a:t>
            </a:r>
            <a:r>
              <a:rPr lang="en-US" sz="600" dirty="0" err="1">
                <a:solidFill>
                  <a:schemeClr val="bg1"/>
                </a:solidFill>
                <a:latin typeface="Arial"/>
              </a:rPr>
              <a:t>verschillen</a:t>
            </a:r>
            <a:r>
              <a:rPr lang="en-US" sz="600" dirty="0">
                <a:solidFill>
                  <a:schemeClr val="bg1"/>
                </a:solidFill>
                <a:latin typeface="Arial"/>
              </a:rPr>
              <a:t>.</a:t>
            </a:r>
            <a:endParaRPr lang="nl-NL" sz="600" dirty="0">
              <a:solidFill>
                <a:schemeClr val="bg1"/>
              </a:solidFill>
              <a:latin typeface="Arial"/>
              <a:ea typeface="ＭＳ Ｐゴシック"/>
            </a:endParaRPr>
          </a:p>
        </p:txBody>
      </p:sp>
      <p:pic>
        <p:nvPicPr>
          <p:cNvPr id="3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1551348" y="1014065"/>
            <a:ext cx="5263439" cy="3445103"/>
            <a:chOff x="-601561" y="984158"/>
            <a:chExt cx="9857932" cy="5946767"/>
          </a:xfrm>
        </p:grpSpPr>
        <p:pic>
          <p:nvPicPr>
            <p:cNvPr id="35" name="Imag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3262" y="1822088"/>
              <a:ext cx="6376674" cy="3896856"/>
            </a:xfrm>
            <a:prstGeom prst="rect">
              <a:avLst/>
            </a:prstGeom>
          </p:spPr>
        </p:pic>
        <p:cxnSp>
          <p:nvCxnSpPr>
            <p:cNvPr id="36" name="Connecteur droit 35"/>
            <p:cNvCxnSpPr/>
            <p:nvPr/>
          </p:nvCxnSpPr>
          <p:spPr>
            <a:xfrm flipH="1">
              <a:off x="1259633" y="4310591"/>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69549" y="3986179"/>
              <a:ext cx="1474718" cy="690650"/>
            </a:xfrm>
            <a:prstGeom prst="rect">
              <a:avLst/>
            </a:prstGeom>
            <a:noFill/>
          </p:spPr>
          <p:txBody>
            <a:bodyPr wrap="none" rtlCol="0">
              <a:spAutoFit/>
            </a:bodyPr>
            <a:lstStyle/>
            <a:p>
              <a:pPr algn="l" defTabSz="914400">
                <a:buNone/>
              </a:pPr>
              <a:r>
                <a:rPr lang="en-US" sz="1000" b="0" i="0" dirty="0" smtClean="0">
                  <a:latin typeface="Arial"/>
                </a:rPr>
                <a:t>Capacitieve</a:t>
              </a:r>
            </a:p>
            <a:p>
              <a:pPr algn="l" defTabSz="914400">
                <a:buNone/>
              </a:pPr>
              <a:r>
                <a:rPr lang="en-US" sz="1000" b="0" i="0" dirty="0" smtClean="0">
                  <a:latin typeface="Arial"/>
                </a:rPr>
                <a:t>jogwielen</a:t>
              </a:r>
              <a:endParaRPr lang="nl-NL" sz="1000" b="0" i="0" dirty="0">
                <a:latin typeface="Arial"/>
                <a:ea typeface="ＭＳ Ｐゴシック"/>
                <a:cs typeface="+mn-cs"/>
              </a:endParaRPr>
            </a:p>
          </p:txBody>
        </p:sp>
        <p:cxnSp>
          <p:nvCxnSpPr>
            <p:cNvPr id="39" name="Connecteur droit 38"/>
            <p:cNvCxnSpPr/>
            <p:nvPr/>
          </p:nvCxnSpPr>
          <p:spPr>
            <a:xfrm flipH="1">
              <a:off x="3203848" y="3986180"/>
              <a:ext cx="720080" cy="20162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069182" y="5974786"/>
              <a:ext cx="1498736" cy="425015"/>
            </a:xfrm>
            <a:prstGeom prst="rect">
              <a:avLst/>
            </a:prstGeom>
            <a:noFill/>
          </p:spPr>
          <p:txBody>
            <a:bodyPr wrap="none" rtlCol="0">
              <a:spAutoFit/>
            </a:bodyPr>
            <a:lstStyle/>
            <a:p>
              <a:pPr algn="l" defTabSz="914400">
                <a:buNone/>
              </a:pPr>
              <a:r>
                <a:rPr lang="en-US" sz="1000" b="0" i="0" dirty="0" smtClean="0">
                  <a:latin typeface="Arial"/>
                </a:rPr>
                <a:t>3-bands equalizer</a:t>
              </a:r>
              <a:endParaRPr lang="nl-NL" sz="1000" b="0" i="0" dirty="0">
                <a:latin typeface="Arial"/>
                <a:ea typeface="ＭＳ Ｐゴシック"/>
                <a:cs typeface="+mn-cs"/>
              </a:endParaRPr>
            </a:p>
          </p:txBody>
        </p:sp>
        <p:cxnSp>
          <p:nvCxnSpPr>
            <p:cNvPr id="42" name="Connecteur droit 41"/>
            <p:cNvCxnSpPr/>
            <p:nvPr/>
          </p:nvCxnSpPr>
          <p:spPr>
            <a:xfrm flipH="1">
              <a:off x="740897" y="2708920"/>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01561" y="2030171"/>
              <a:ext cx="1327607" cy="690650"/>
            </a:xfrm>
            <a:prstGeom prst="rect">
              <a:avLst/>
            </a:prstGeom>
            <a:noFill/>
          </p:spPr>
          <p:txBody>
            <a:bodyPr wrap="none" rtlCol="0">
              <a:spAutoFit/>
            </a:bodyPr>
            <a:lstStyle/>
            <a:p>
              <a:pPr algn="l" defTabSz="914400">
                <a:buNone/>
              </a:pPr>
              <a:r>
                <a:rPr lang="en-US" sz="1000" b="0" i="0" smtClean="0">
                  <a:latin typeface="Arial"/>
                </a:rPr>
                <a:t>8 pads /</a:t>
              </a:r>
            </a:p>
            <a:p>
              <a:pPr algn="l" defTabSz="914400">
                <a:buNone/>
              </a:pPr>
              <a:r>
                <a:rPr lang="en-US" sz="1000" b="0" i="0" smtClean="0">
                  <a:latin typeface="Arial"/>
                </a:rPr>
                <a:t>4 modi </a:t>
              </a:r>
              <a:endParaRPr lang="nl-NL" sz="1000" b="0" i="0">
                <a:latin typeface="Arial"/>
                <a:ea typeface="ＭＳ Ｐゴシック"/>
                <a:cs typeface="+mn-cs"/>
              </a:endParaRPr>
            </a:p>
          </p:txBody>
        </p:sp>
        <p:cxnSp>
          <p:nvCxnSpPr>
            <p:cNvPr id="44" name="Connecteur droit 43"/>
            <p:cNvCxnSpPr>
              <a:stCxn id="45" idx="2"/>
            </p:cNvCxnSpPr>
            <p:nvPr/>
          </p:nvCxnSpPr>
          <p:spPr>
            <a:xfrm>
              <a:off x="2644420" y="1628442"/>
              <a:ext cx="919470" cy="8285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069182" y="1229991"/>
              <a:ext cx="1150473" cy="398451"/>
            </a:xfrm>
            <a:prstGeom prst="rect">
              <a:avLst/>
            </a:prstGeom>
            <a:noFill/>
          </p:spPr>
          <p:txBody>
            <a:bodyPr wrap="none" rtlCol="0">
              <a:spAutoFit/>
            </a:bodyPr>
            <a:lstStyle/>
            <a:p>
              <a:pPr algn="l" defTabSz="914400">
                <a:buNone/>
              </a:pPr>
              <a:r>
                <a:rPr lang="en-US" sz="900" b="0" i="0" smtClean="0">
                  <a:latin typeface="Arial"/>
                </a:rPr>
                <a:t>Draaiknop</a:t>
              </a:r>
              <a:endParaRPr lang="nl-NL" sz="900" b="0" i="0">
                <a:latin typeface="Arial"/>
                <a:ea typeface="ＭＳ Ｐゴシック"/>
                <a:cs typeface="+mn-cs"/>
              </a:endParaRPr>
            </a:p>
          </p:txBody>
        </p:sp>
        <p:cxnSp>
          <p:nvCxnSpPr>
            <p:cNvPr id="46" name="Connecteur droit 45"/>
            <p:cNvCxnSpPr/>
            <p:nvPr/>
          </p:nvCxnSpPr>
          <p:spPr>
            <a:xfrm>
              <a:off x="4652108" y="1634302"/>
              <a:ext cx="0" cy="78504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702992" y="1116119"/>
              <a:ext cx="1795963" cy="425015"/>
            </a:xfrm>
            <a:prstGeom prst="rect">
              <a:avLst/>
            </a:prstGeom>
            <a:noFill/>
          </p:spPr>
          <p:txBody>
            <a:bodyPr wrap="none" rtlCol="0">
              <a:spAutoFit/>
            </a:bodyPr>
            <a:lstStyle/>
            <a:p>
              <a:pPr algn="l" defTabSz="914400">
                <a:buNone/>
              </a:pPr>
              <a:r>
                <a:rPr lang="en-US" sz="1000" b="0" i="0" smtClean="0">
                  <a:latin typeface="Arial"/>
                </a:rPr>
                <a:t>Modusweergave</a:t>
              </a:r>
              <a:endParaRPr lang="nl-NL" sz="1000" b="0" i="0">
                <a:latin typeface="Arial"/>
                <a:ea typeface="ＭＳ Ｐゴシック"/>
                <a:cs typeface="+mn-cs"/>
              </a:endParaRPr>
            </a:p>
          </p:txBody>
        </p:sp>
        <p:cxnSp>
          <p:nvCxnSpPr>
            <p:cNvPr id="49" name="Connecteur droit 48"/>
            <p:cNvCxnSpPr/>
            <p:nvPr/>
          </p:nvCxnSpPr>
          <p:spPr>
            <a:xfrm>
              <a:off x="7269768" y="5490103"/>
              <a:ext cx="177392" cy="662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4689733" y="1471701"/>
              <a:ext cx="2298130" cy="19470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553237" y="984158"/>
              <a:ext cx="1787849" cy="690650"/>
            </a:xfrm>
            <a:prstGeom prst="rect">
              <a:avLst/>
            </a:prstGeom>
            <a:noFill/>
          </p:spPr>
          <p:txBody>
            <a:bodyPr wrap="square" rtlCol="0">
              <a:spAutoFit/>
            </a:bodyPr>
            <a:lstStyle/>
            <a:p>
              <a:pPr algn="l" defTabSz="914400">
                <a:buNone/>
              </a:pPr>
              <a:r>
                <a:rPr lang="en-US" sz="1000" b="0" i="0" smtClean="0">
                  <a:latin typeface="Arial"/>
                </a:rPr>
                <a:t>Blader-</a:t>
              </a:r>
            </a:p>
            <a:p>
              <a:pPr algn="l" defTabSz="914400">
                <a:buNone/>
              </a:pPr>
              <a:r>
                <a:rPr lang="en-US" sz="1000" b="0" i="0" smtClean="0">
                  <a:latin typeface="Arial"/>
                </a:rPr>
                <a:t>draaiknop</a:t>
              </a:r>
              <a:endParaRPr lang="nl-NL" sz="1000" b="0" i="0">
                <a:latin typeface="Arial"/>
                <a:ea typeface="ＭＳ Ｐゴシック"/>
                <a:cs typeface="+mn-cs"/>
              </a:endParaRPr>
            </a:p>
          </p:txBody>
        </p:sp>
        <p:cxnSp>
          <p:nvCxnSpPr>
            <p:cNvPr id="52" name="Connecteur droit 51"/>
            <p:cNvCxnSpPr/>
            <p:nvPr/>
          </p:nvCxnSpPr>
          <p:spPr>
            <a:xfrm>
              <a:off x="4523056" y="5490103"/>
              <a:ext cx="0" cy="10158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851920" y="6505910"/>
              <a:ext cx="1582800" cy="425015"/>
            </a:xfrm>
            <a:prstGeom prst="rect">
              <a:avLst/>
            </a:prstGeom>
            <a:noFill/>
          </p:spPr>
          <p:txBody>
            <a:bodyPr wrap="none" rtlCol="0">
              <a:spAutoFit/>
            </a:bodyPr>
            <a:lstStyle/>
            <a:p>
              <a:pPr algn="l" defTabSz="914400">
                <a:buNone/>
              </a:pPr>
              <a:r>
                <a:rPr lang="en-US" sz="1000" b="0" i="0" smtClean="0">
                  <a:latin typeface="Arial"/>
                </a:rPr>
                <a:t>Crossfader</a:t>
              </a:r>
              <a:endParaRPr lang="nl-NL" sz="1000" b="0" i="0">
                <a:latin typeface="Arial"/>
                <a:ea typeface="ＭＳ Ｐゴシック"/>
                <a:cs typeface="+mn-cs"/>
              </a:endParaRPr>
            </a:p>
          </p:txBody>
        </p:sp>
        <p:sp>
          <p:nvSpPr>
            <p:cNvPr id="54" name="ZoneTexte 53"/>
            <p:cNvSpPr txBox="1"/>
            <p:nvPr/>
          </p:nvSpPr>
          <p:spPr>
            <a:xfrm>
              <a:off x="6840408" y="6048570"/>
              <a:ext cx="2216280" cy="690650"/>
            </a:xfrm>
            <a:prstGeom prst="rect">
              <a:avLst/>
            </a:prstGeom>
            <a:noFill/>
          </p:spPr>
          <p:txBody>
            <a:bodyPr wrap="none" rtlCol="0">
              <a:spAutoFit/>
            </a:bodyPr>
            <a:lstStyle/>
            <a:p>
              <a:pPr algn="l" defTabSz="914400">
                <a:buNone/>
              </a:pPr>
              <a:r>
                <a:rPr lang="en-US" sz="1000" b="0" i="0" smtClean="0">
                  <a:latin typeface="Arial"/>
                </a:rPr>
                <a:t>Transportknoppen</a:t>
              </a:r>
            </a:p>
            <a:p>
              <a:pPr algn="l" defTabSz="914400">
                <a:buNone/>
              </a:pPr>
              <a:r>
                <a:rPr lang="en-US" sz="1000" b="0" i="0" smtClean="0">
                  <a:latin typeface="Arial"/>
                </a:rPr>
                <a:t>Play / Cue / Sync</a:t>
              </a:r>
              <a:endParaRPr lang="nl-NL" sz="1000" b="0" i="0">
                <a:latin typeface="Arial"/>
                <a:ea typeface="ＭＳ Ｐゴシック"/>
                <a:cs typeface="+mn-cs"/>
              </a:endParaRPr>
            </a:p>
          </p:txBody>
        </p:sp>
        <p:cxnSp>
          <p:nvCxnSpPr>
            <p:cNvPr id="55" name="Connecteur droit 54"/>
            <p:cNvCxnSpPr/>
            <p:nvPr/>
          </p:nvCxnSpPr>
          <p:spPr>
            <a:xfrm flipH="1">
              <a:off x="5947340" y="3429000"/>
              <a:ext cx="2081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960228" y="3131676"/>
              <a:ext cx="1296143" cy="690650"/>
            </a:xfrm>
            <a:prstGeom prst="rect">
              <a:avLst/>
            </a:prstGeom>
            <a:noFill/>
          </p:spPr>
          <p:txBody>
            <a:bodyPr wrap="square" rtlCol="0">
              <a:spAutoFit/>
            </a:bodyPr>
            <a:lstStyle/>
            <a:p>
              <a:pPr algn="l" defTabSz="914400">
                <a:buNone/>
              </a:pPr>
              <a:r>
                <a:rPr lang="en-US" sz="1000" b="0" i="0" smtClean="0">
                  <a:latin typeface="Arial"/>
                </a:rPr>
                <a:t>Pitch-fader</a:t>
              </a:r>
              <a:endParaRPr lang="nl-NL" sz="1000" b="0" i="0">
                <a:latin typeface="Arial"/>
                <a:ea typeface="ＭＳ Ｐゴシック"/>
                <a:cs typeface="+mn-cs"/>
              </a:endParaRPr>
            </a:p>
          </p:txBody>
        </p:sp>
        <p:cxnSp>
          <p:nvCxnSpPr>
            <p:cNvPr id="57" name="Connecteur droit 56"/>
            <p:cNvCxnSpPr/>
            <p:nvPr/>
          </p:nvCxnSpPr>
          <p:spPr>
            <a:xfrm>
              <a:off x="5369582" y="5124168"/>
              <a:ext cx="282538" cy="9244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5194944" y="6119900"/>
              <a:ext cx="1630836" cy="398451"/>
            </a:xfrm>
            <a:prstGeom prst="rect">
              <a:avLst/>
            </a:prstGeom>
            <a:noFill/>
          </p:spPr>
          <p:txBody>
            <a:bodyPr wrap="none" rtlCol="0">
              <a:spAutoFit/>
            </a:bodyPr>
            <a:lstStyle/>
            <a:p>
              <a:pPr algn="l" defTabSz="914400">
                <a:buNone/>
              </a:pPr>
              <a:r>
                <a:rPr lang="en-US" sz="900" b="0" i="0" smtClean="0">
                  <a:latin typeface="Arial"/>
                </a:rPr>
                <a:t>Volumefader</a:t>
              </a:r>
              <a:endParaRPr lang="nl-NL" sz="900" b="0" i="0">
                <a:latin typeface="Arial"/>
                <a:ea typeface="ＭＳ Ｐゴシック"/>
                <a:cs typeface="+mn-cs"/>
              </a:endParaRPr>
            </a:p>
          </p:txBody>
        </p:sp>
      </p:grpSp>
      <p:sp>
        <p:nvSpPr>
          <p:cNvPr id="60" name="ZoneTexte 59"/>
          <p:cNvSpPr txBox="1"/>
          <p:nvPr/>
        </p:nvSpPr>
        <p:spPr>
          <a:xfrm>
            <a:off x="0" y="4860032"/>
            <a:ext cx="1501817" cy="784830"/>
          </a:xfrm>
          <a:prstGeom prst="rect">
            <a:avLst/>
          </a:prstGeom>
          <a:noFill/>
        </p:spPr>
        <p:txBody>
          <a:bodyPr wrap="square" rtlCol="0">
            <a:spAutoFit/>
          </a:bodyPr>
          <a:lstStyle/>
          <a:p>
            <a:pPr algn="r" defTabSz="914400">
              <a:buNone/>
            </a:pPr>
            <a:r>
              <a:rPr lang="en-US" sz="1500" b="1" i="0" dirty="0" smtClean="0">
                <a:latin typeface="Calibri"/>
              </a:rPr>
              <a:t>Met een slank</a:t>
            </a:r>
          </a:p>
          <a:p>
            <a:pPr algn="r" defTabSz="914400">
              <a:buNone/>
            </a:pPr>
            <a:r>
              <a:rPr lang="en-US" sz="1500" b="1" i="0" dirty="0" smtClean="0">
                <a:latin typeface="Calibri"/>
              </a:rPr>
              <a:t>en elegant design</a:t>
            </a:r>
            <a:endParaRPr lang="nl-NL" sz="1500" b="1" i="0" dirty="0">
              <a:latin typeface="Calibri"/>
              <a:ea typeface="ＭＳ Ｐゴシック"/>
              <a:cs typeface="+mn-cs"/>
            </a:endParaRPr>
          </a:p>
        </p:txBody>
      </p:sp>
      <p:sp>
        <p:nvSpPr>
          <p:cNvPr id="63" name="ZoneTexte 62"/>
          <p:cNvSpPr txBox="1"/>
          <p:nvPr/>
        </p:nvSpPr>
        <p:spPr>
          <a:xfrm>
            <a:off x="0" y="6732238"/>
            <a:ext cx="1549184" cy="784830"/>
          </a:xfrm>
          <a:prstGeom prst="rect">
            <a:avLst/>
          </a:prstGeom>
          <a:noFill/>
        </p:spPr>
        <p:txBody>
          <a:bodyPr wrap="square" rtlCol="0">
            <a:spAutoFit/>
          </a:bodyPr>
          <a:lstStyle/>
          <a:p>
            <a:pPr algn="r" defTabSz="914400">
              <a:buNone/>
            </a:pPr>
            <a:r>
              <a:rPr lang="en-US" sz="1500" b="1" i="0" dirty="0" smtClean="0">
                <a:latin typeface="Calibri"/>
              </a:rPr>
              <a:t>Met trendy</a:t>
            </a:r>
          </a:p>
          <a:p>
            <a:pPr algn="r" defTabSz="914400">
              <a:buNone/>
            </a:pPr>
            <a:r>
              <a:rPr lang="en-US" sz="1500" b="1" i="0" dirty="0" smtClean="0">
                <a:latin typeface="Calibri"/>
              </a:rPr>
              <a:t>achtergrond-verlichting</a:t>
            </a:r>
            <a:endParaRPr lang="nl-NL" sz="1500" b="1" i="0" dirty="0">
              <a:latin typeface="Calibri"/>
              <a:ea typeface="ＭＳ Ｐゴシック"/>
              <a:cs typeface="+mn-cs"/>
            </a:endParaRPr>
          </a:p>
        </p:txBody>
      </p:sp>
      <p:sp>
        <p:nvSpPr>
          <p:cNvPr id="5" name="Rectangle 4"/>
          <p:cNvSpPr/>
          <p:nvPr/>
        </p:nvSpPr>
        <p:spPr>
          <a:xfrm>
            <a:off x="2209906" y="613955"/>
            <a:ext cx="3246402" cy="400110"/>
          </a:xfrm>
          <a:prstGeom prst="rect">
            <a:avLst/>
          </a:prstGeom>
        </p:spPr>
        <p:txBody>
          <a:bodyPr wrap="none">
            <a:spAutoFit/>
          </a:bodyPr>
          <a:lstStyle/>
          <a:p>
            <a:pPr algn="l" defTabSz="914400">
              <a:buNone/>
            </a:pPr>
            <a:r>
              <a:rPr lang="en-US" sz="2000" b="1" i="0" smtClean="0">
                <a:latin typeface="Arial"/>
              </a:rPr>
              <a:t>1 DJ-controller. 3 modi</a:t>
            </a:r>
            <a:endParaRPr lang="nl-NL" sz="2000" b="1" i="0">
              <a:latin typeface="Arial"/>
              <a:ea typeface="ＭＳ Ｐゴシック"/>
              <a:cs typeface="+mn-cs"/>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094" y="4716016"/>
            <a:ext cx="4101782" cy="80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916" y="6022543"/>
            <a:ext cx="4673111" cy="257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Rectangle à coins arrondis 63"/>
          <p:cNvSpPr/>
          <p:nvPr/>
        </p:nvSpPr>
        <p:spPr>
          <a:xfrm>
            <a:off x="4739516" y="8257032"/>
            <a:ext cx="2118483"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700" b="0" i="0" dirty="0" smtClean="0">
                <a:solidFill>
                  <a:schemeClr val="bg1"/>
                </a:solidFill>
                <a:latin typeface="Arial"/>
              </a:rPr>
              <a:t>Productreferentie / barcode</a:t>
            </a:r>
          </a:p>
          <a:p>
            <a:pPr algn="ctr"/>
            <a:r>
              <a:rPr lang="en-US" sz="700" b="0" i="0" dirty="0" smtClean="0">
                <a:solidFill>
                  <a:schemeClr val="bg1"/>
                </a:solidFill>
                <a:latin typeface="Arial"/>
              </a:rPr>
              <a:t>EMEA: </a:t>
            </a:r>
            <a:r>
              <a:rPr lang="fr-FR" sz="700" dirty="0">
                <a:solidFill>
                  <a:srgbClr val="FFFFFF"/>
                </a:solidFill>
              </a:rPr>
              <a:t>4780773 / 3 36293 474451 9</a:t>
            </a:r>
          </a:p>
          <a:p>
            <a:pPr algn="ctr"/>
            <a:r>
              <a:rPr lang="fr-FR" sz="700" dirty="0">
                <a:solidFill>
                  <a:schemeClr val="bg1"/>
                </a:solidFill>
              </a:rPr>
              <a:t>USA  : </a:t>
            </a:r>
            <a:r>
              <a:rPr lang="en-US" sz="700" dirty="0">
                <a:solidFill>
                  <a:srgbClr val="FFFFFF"/>
                </a:solidFill>
                <a:ea typeface="ＭＳ Ｐゴシック" pitchFamily="34" charset="-128"/>
              </a:rPr>
              <a:t>4780773/ </a:t>
            </a:r>
            <a:r>
              <a:rPr lang="fr-FR" sz="700" dirty="0"/>
              <a:t>6 63296 41968 2</a:t>
            </a:r>
            <a:endParaRPr lang="fr-FR" sz="700" dirty="0">
              <a:latin typeface="Candara" panose="020E0502030303020204" pitchFamily="34" charset="0"/>
              <a:ea typeface="Tahoma" panose="020B0604030504040204" pitchFamily="34" charset="0"/>
              <a:cs typeface="Tahoma" panose="020B0604030504040204" pitchFamily="34" charset="0"/>
            </a:endParaRPr>
          </a:p>
        </p:txBody>
      </p:sp>
      <p:pic>
        <p:nvPicPr>
          <p:cNvPr id="3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349" y="5471624"/>
            <a:ext cx="4175996" cy="6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5441</TotalTime>
  <Words>1676</Words>
  <Application>Microsoft Office PowerPoint</Application>
  <PresentationFormat>Affichage à l'écran (4:3)</PresentationFormat>
  <Paragraphs>148</Paragraphs>
  <Slides>4</Slides>
  <Notes>3</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Gindreau;Nicolas Robic</dc:creator>
  <cp:lastModifiedBy>Estelle Gindreau</cp:lastModifiedBy>
  <cp:revision>367</cp:revision>
  <cp:lastPrinted>2014-09-18T10:11:47Z</cp:lastPrinted>
  <dcterms:created xsi:type="dcterms:W3CDTF">2011-08-29T05:58:34Z</dcterms:created>
  <dcterms:modified xsi:type="dcterms:W3CDTF">2014-11-04T14:05:52Z</dcterms:modified>
</cp:coreProperties>
</file>