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2" r:id="rId2"/>
    <p:sldId id="257" r:id="rId3"/>
    <p:sldId id="261" r:id="rId4"/>
    <p:sldId id="258" r:id="rId5"/>
  </p:sldIdLst>
  <p:sldSz cx="6858000" cy="9144000" type="screen4x3"/>
  <p:notesSz cx="6799263" cy="9929813"/>
  <p:defaultTextStyle>
    <a:defPPr>
      <a:defRPr lang="fr-FR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10F"/>
    <a:srgbClr val="5EB6E4"/>
    <a:srgbClr val="DE952E"/>
    <a:srgbClr val="99CC00"/>
    <a:srgbClr val="66FF33"/>
    <a:srgbClr val="99FF33"/>
    <a:srgbClr val="A4C408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58" autoAdjust="0"/>
    <p:restoredTop sz="94639" autoAdjust="0"/>
  </p:normalViewPr>
  <p:slideViewPr>
    <p:cSldViewPr>
      <p:cViewPr varScale="1">
        <p:scale>
          <a:sx n="86" d="100"/>
          <a:sy n="86" d="100"/>
        </p:scale>
        <p:origin x="-1908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683A712A-DC56-4115-9E2B-87F9B58A049F}" type="datetime1">
              <a:rPr lang="fr-FR"/>
              <a:pPr>
                <a:defRPr/>
              </a:pPr>
              <a:t>04/11/2014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D61570FE-5DB2-485F-BED0-8F3449A08F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1073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64851A89-8117-40B1-AA2B-112BC86D2C6B}" type="datetime1">
              <a:rPr lang="fr-FR"/>
              <a:pPr>
                <a:defRPr/>
              </a:pPr>
              <a:t>04/11/2014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24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6AE22C07-D5D6-4717-B245-ACAC80BE67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0499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>
              <a:buNone/>
            </a:pPr>
            <a:fld id="{2BA6C82C-A63B-402B-9D91-3EB4CE21C774}" type="slidenum">
              <a:rPr lang="fr-FR" sz="1200" b="0" i="0">
                <a:latin typeface="Calibri"/>
                <a:ea typeface="ＭＳ Ｐゴシック"/>
                <a:cs typeface="+mn-cs"/>
              </a:rPr>
              <a:pPr algn="r" defTabSz="914400">
                <a:buNone/>
              </a:pPr>
              <a:t>1</a:t>
            </a:fld>
            <a:endParaRPr lang="fr-FR" sz="1200" b="0" i="0">
              <a:latin typeface="Calibri"/>
              <a:ea typeface="ＭＳ Ｐゴシック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>
              <a:buNone/>
            </a:pPr>
            <a:fld id="{2BA6C82C-A63B-402B-9D91-3EB4CE21C774}" type="slidenum">
              <a:rPr lang="fr-FR" sz="1200" b="0" i="0">
                <a:latin typeface="Calibri"/>
                <a:ea typeface="ＭＳ Ｐゴシック"/>
                <a:cs typeface="+mn-cs"/>
              </a:rPr>
              <a:pPr algn="r" defTabSz="914400">
                <a:buNone/>
              </a:pPr>
              <a:t>2</a:t>
            </a:fld>
            <a:endParaRPr lang="fr-FR" sz="1200" b="0" i="0">
              <a:latin typeface="Calibri"/>
              <a:ea typeface="ＭＳ Ｐゴシック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>
              <a:buNone/>
            </a:pPr>
            <a:fld id="{149AAF93-064D-45EC-A69A-D1D092FA6883}" type="slidenum">
              <a:rPr lang="fr-FR" sz="1200" b="0" i="0">
                <a:latin typeface="Calibri"/>
                <a:ea typeface="ＭＳ Ｐゴシック"/>
                <a:cs typeface="+mn-cs"/>
              </a:rPr>
              <a:pPr algn="r" defTabSz="914400">
                <a:buNone/>
              </a:pPr>
              <a:t>4</a:t>
            </a:fld>
            <a:endParaRPr lang="fr-FR" sz="1200" b="0" i="0">
              <a:latin typeface="Calibri"/>
              <a:ea typeface="ＭＳ Ｐゴシック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6BE4-1E57-48E6-A21E-C784B5296ED7}" type="datetime1">
              <a:rPr lang="en-US"/>
              <a:pPr>
                <a:defRPr/>
              </a:pPr>
              <a:t>11/4/2014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CC429-8202-4309-AD57-DE2527CF99C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185F3-3B94-47B6-8A3A-826B7B1E3285}" type="datetime1">
              <a:rPr lang="en-US"/>
              <a:pPr>
                <a:defRPr/>
              </a:pPr>
              <a:t>11/4/2014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75841-4A17-4DF7-8215-11DB022D72E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238BF-FDD0-42C2-A959-5C81336F78F2}" type="datetime1">
              <a:rPr lang="en-US"/>
              <a:pPr>
                <a:defRPr/>
              </a:pPr>
              <a:t>11/4/2014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E98EA-E67F-4E27-8795-269BDBB4614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BE168-5D39-4726-B75C-0906C6672D71}" type="datetime1">
              <a:rPr lang="en-US"/>
              <a:pPr>
                <a:defRPr/>
              </a:pPr>
              <a:t>11/4/2014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E7BEF-5962-4140-9EE5-94E9A2DD9C1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6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6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C33F-BF29-4852-A1AB-732BA9606D87}" type="datetime1">
              <a:rPr lang="en-US"/>
              <a:pPr>
                <a:defRPr/>
              </a:pPr>
              <a:t>11/4/2014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22355-03DA-4A13-A0F0-F71BE40F7CF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1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2CBB-2394-4B6D-B7D4-E3D671A84766}" type="datetime1">
              <a:rPr lang="en-US"/>
              <a:pPr>
                <a:defRPr/>
              </a:pPr>
              <a:t>11/4/2014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EF04-EFF7-434E-812B-8D273A6088D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5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7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5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7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D1DAF-26EA-49BA-9335-BD440A048E91}" type="datetime1">
              <a:rPr lang="en-US"/>
              <a:pPr>
                <a:defRPr/>
              </a:pPr>
              <a:t>11/4/2014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D9639-EDCB-4F93-9A4E-235535CABDE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3E6B4-7E5A-4231-97EF-3022A4FE0EEC}" type="datetime1">
              <a:rPr lang="en-US"/>
              <a:pPr>
                <a:defRPr/>
              </a:pPr>
              <a:t>11/4/2014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A4730-2818-4AA5-A5F2-7F5953E7542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E955-1150-4045-9F40-9C3923EFD73B}" type="datetime1">
              <a:rPr lang="en-US"/>
              <a:pPr>
                <a:defRPr/>
              </a:pPr>
              <a:t>11/4/2014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E668D-5052-4174-9BC4-FDF202DFF39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72" indent="0">
              <a:buNone/>
              <a:defRPr sz="1200"/>
            </a:lvl2pPr>
            <a:lvl3pPr marL="914343" indent="0">
              <a:buNone/>
              <a:defRPr sz="1000"/>
            </a:lvl3pPr>
            <a:lvl4pPr marL="1371515" indent="0">
              <a:buNone/>
              <a:defRPr sz="900"/>
            </a:lvl4pPr>
            <a:lvl5pPr marL="1828686" indent="0">
              <a:buNone/>
              <a:defRPr sz="900"/>
            </a:lvl5pPr>
            <a:lvl6pPr marL="2285857" indent="0">
              <a:buNone/>
              <a:defRPr sz="900"/>
            </a:lvl6pPr>
            <a:lvl7pPr marL="2743029" indent="0">
              <a:buNone/>
              <a:defRPr sz="900"/>
            </a:lvl7pPr>
            <a:lvl8pPr marL="3200200" indent="0">
              <a:buNone/>
              <a:defRPr sz="900"/>
            </a:lvl8pPr>
            <a:lvl9pPr marL="3657372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76EEF-642E-4038-B571-886447C13D20}" type="datetime1">
              <a:rPr lang="en-US"/>
              <a:pPr>
                <a:defRPr/>
              </a:pPr>
              <a:t>11/4/2014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A9049-CDF1-48D9-9223-7F38F0A8049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4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3" indent="0">
              <a:buNone/>
              <a:defRPr sz="2400"/>
            </a:lvl3pPr>
            <a:lvl4pPr marL="1371515" indent="0">
              <a:buNone/>
              <a:defRPr sz="2000"/>
            </a:lvl4pPr>
            <a:lvl5pPr marL="1828686" indent="0">
              <a:buNone/>
              <a:defRPr sz="2000"/>
            </a:lvl5pPr>
            <a:lvl6pPr marL="2285857" indent="0">
              <a:buNone/>
              <a:defRPr sz="2000"/>
            </a:lvl6pPr>
            <a:lvl7pPr marL="2743029" indent="0">
              <a:buNone/>
              <a:defRPr sz="2000"/>
            </a:lvl7pPr>
            <a:lvl8pPr marL="3200200" indent="0">
              <a:buNone/>
              <a:defRPr sz="2000"/>
            </a:lvl8pPr>
            <a:lvl9pPr marL="3657372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72" indent="0">
              <a:buNone/>
              <a:defRPr sz="1200"/>
            </a:lvl2pPr>
            <a:lvl3pPr marL="914343" indent="0">
              <a:buNone/>
              <a:defRPr sz="1000"/>
            </a:lvl3pPr>
            <a:lvl4pPr marL="1371515" indent="0">
              <a:buNone/>
              <a:defRPr sz="900"/>
            </a:lvl4pPr>
            <a:lvl5pPr marL="1828686" indent="0">
              <a:buNone/>
              <a:defRPr sz="900"/>
            </a:lvl5pPr>
            <a:lvl6pPr marL="2285857" indent="0">
              <a:buNone/>
              <a:defRPr sz="900"/>
            </a:lvl6pPr>
            <a:lvl7pPr marL="2743029" indent="0">
              <a:buNone/>
              <a:defRPr sz="900"/>
            </a:lvl7pPr>
            <a:lvl8pPr marL="3200200" indent="0">
              <a:buNone/>
              <a:defRPr sz="900"/>
            </a:lvl8pPr>
            <a:lvl9pPr marL="3657372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EDB35-3E7B-463E-A8B8-B5AE440836DB}" type="datetime1">
              <a:rPr lang="en-US"/>
              <a:pPr>
                <a:defRPr/>
              </a:pPr>
              <a:t>11/4/2014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036A1-1977-4231-B468-9E6DB1DF3CD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AAD33ACA-40FC-4773-A58E-584DA6E1BF42}" type="datetime1">
              <a:rPr lang="en-US"/>
              <a:pPr>
                <a:defRPr/>
              </a:pPr>
              <a:t>11/4/2014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 defTabSz="91434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4ACE309A-5E93-4702-BAAB-33956EBAB33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443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5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21.jpeg"/><Relationship Id="rId4" Type="http://schemas.openxmlformats.org/officeDocument/2006/relationships/image" Target="../media/image2.pn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jpeg"/><Relationship Id="rId3" Type="http://schemas.openxmlformats.org/officeDocument/2006/relationships/hyperlink" Target="http://demo.hercules.com/hercules-universal-dj-compatibility/index.html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5" Type="http://schemas.openxmlformats.org/officeDocument/2006/relationships/image" Target="../media/image29.png"/><Relationship Id="rId10" Type="http://schemas.openxmlformats.org/officeDocument/2006/relationships/image" Target="../media/image25.jpeg"/><Relationship Id="rId4" Type="http://schemas.openxmlformats.org/officeDocument/2006/relationships/image" Target="../media/image5.png"/><Relationship Id="rId9" Type="http://schemas.openxmlformats.org/officeDocument/2006/relationships/image" Target="../media/image4.jpe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Mes Documents\Mes documents\Documents\Marketing plan\2011\Hercules templates\BandeauDJ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1" y="7781538"/>
            <a:ext cx="6848079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6858000" cy="454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4" name="ZoneTexte 7"/>
          <p:cNvSpPr txBox="1">
            <a:spLocks noChangeArrowheads="1"/>
          </p:cNvSpPr>
          <p:nvPr/>
        </p:nvSpPr>
        <p:spPr bwMode="auto">
          <a:xfrm>
            <a:off x="3036888" y="798513"/>
            <a:ext cx="3705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buNone/>
            </a:pPr>
            <a:r>
              <a:rPr lang="fr-FR" b="0" i="0" dirty="0">
                <a:latin typeface="Arial"/>
                <a:ea typeface="ＭＳ Ｐゴシック"/>
                <a:cs typeface="+mn-cs"/>
              </a:rPr>
              <a:t> </a:t>
            </a: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283525" y="4255443"/>
            <a:ext cx="3370434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736" indent="-173736" defTabSz="914400">
              <a:buFont typeface="Wingdings"/>
              <a:buChar char="§"/>
            </a:pPr>
            <a:r>
              <a:rPr lang="it-IT" sz="900" b="1" dirty="0" smtClean="0"/>
              <a:t>1 - UNICO: </a:t>
            </a:r>
            <a:r>
              <a:rPr lang="it-IT" sz="900" b="1" i="0" dirty="0" smtClean="0">
                <a:latin typeface="Arial"/>
                <a:ea typeface="ＭＳ Ｐゴシック"/>
              </a:rPr>
              <a:t>L’ecosistema </a:t>
            </a:r>
            <a:r>
              <a:rPr lang="it-IT" sz="900" b="1" i="0" dirty="0" smtClean="0">
                <a:latin typeface="Arial"/>
                <a:ea typeface="ＭＳ Ｐゴシック"/>
              </a:rPr>
              <a:t>ideale per </a:t>
            </a:r>
            <a:r>
              <a:rPr lang="it-IT" sz="900" b="1" dirty="0" smtClean="0">
                <a:latin typeface="Arial"/>
                <a:ea typeface="ＭＳ Ｐゴシック"/>
              </a:rPr>
              <a:t>tutti i DJ connessi</a:t>
            </a:r>
            <a:r>
              <a:rPr lang="it-IT" sz="900" b="1" i="0" dirty="0" smtClean="0">
                <a:latin typeface="Arial"/>
                <a:ea typeface="ＭＳ Ｐゴシック"/>
              </a:rPr>
              <a:t>: finalmente, puoi controllare i tuoi mix con tutte le tue periferiche – Android, iOS, PC e Mac!</a:t>
            </a:r>
          </a:p>
          <a:p>
            <a:pPr marL="630936" lvl="1" indent="-173736" algn="l" defTabSz="914400">
              <a:buFont typeface="Wingdings"/>
              <a:buChar char="§"/>
            </a:pPr>
            <a:r>
              <a:rPr lang="it-IT" sz="800" b="0" i="0" dirty="0" smtClean="0">
                <a:latin typeface="Arial"/>
                <a:ea typeface="ＭＳ Ｐゴシック"/>
              </a:rPr>
              <a:t>Un ecosistema completo – 1 controller, 1 programma, 2 applicazioni, 3 modalità... e molto altro ancora!</a:t>
            </a:r>
          </a:p>
          <a:p>
            <a:pPr marL="630936" lvl="1" indent="-173736" algn="l" defTabSz="914400">
              <a:buFont typeface="Wingdings"/>
              <a:buChar char="§"/>
            </a:pPr>
            <a:r>
              <a:rPr lang="it-IT" sz="800" b="0" i="0" dirty="0" smtClean="0">
                <a:latin typeface="Arial"/>
                <a:ea typeface="ＭＳ Ｐゴシック"/>
              </a:rPr>
              <a:t>L’ingresso per sorgenti esterne ti permette di collegare qualsiasi smartphone o tablet (tramite l’accluso cavo) e di accedere istantaneamente a tutte le tue </a:t>
            </a:r>
            <a:r>
              <a:rPr lang="it-IT" sz="800" b="0" i="0" dirty="0" err="1" smtClean="0">
                <a:latin typeface="Arial"/>
                <a:ea typeface="ＭＳ Ｐゴシック"/>
              </a:rPr>
              <a:t>playlist</a:t>
            </a:r>
            <a:r>
              <a:rPr lang="it-IT" sz="800" b="0" i="0" dirty="0" smtClean="0">
                <a:latin typeface="Arial"/>
                <a:ea typeface="ＭＳ Ｐゴシック"/>
              </a:rPr>
              <a:t> su </a:t>
            </a:r>
            <a:r>
              <a:rPr lang="it-IT" sz="800" b="0" i="0" dirty="0" err="1" smtClean="0">
                <a:latin typeface="Arial"/>
                <a:ea typeface="ＭＳ Ｐゴシック"/>
              </a:rPr>
              <a:t>Spotify</a:t>
            </a:r>
            <a:r>
              <a:rPr lang="it-IT" sz="800" b="0" i="0" dirty="0" smtClean="0">
                <a:latin typeface="Arial"/>
                <a:ea typeface="ＭＳ Ｐゴシック"/>
              </a:rPr>
              <a:t>, </a:t>
            </a:r>
            <a:r>
              <a:rPr lang="it-IT" sz="800" b="0" i="0" dirty="0" err="1" smtClean="0">
                <a:latin typeface="Arial"/>
                <a:ea typeface="ＭＳ Ｐゴシック"/>
              </a:rPr>
              <a:t>Deezer</a:t>
            </a:r>
            <a:r>
              <a:rPr lang="it-IT" sz="800" b="0" i="0" dirty="0" smtClean="0">
                <a:latin typeface="Arial"/>
                <a:ea typeface="ＭＳ Ｐゴシック"/>
              </a:rPr>
              <a:t> o altri servizi di musica in streaming. Aggiungi </a:t>
            </a:r>
            <a:r>
              <a:rPr lang="it-IT" sz="800" dirty="0" smtClean="0">
                <a:latin typeface="Arial"/>
                <a:ea typeface="ＭＳ Ｐゴシック"/>
              </a:rPr>
              <a:t>e</a:t>
            </a:r>
            <a:r>
              <a:rPr lang="it-IT" sz="800" b="0" i="0" dirty="0" smtClean="0">
                <a:latin typeface="Arial"/>
                <a:ea typeface="ＭＳ Ｐゴシック"/>
              </a:rPr>
              <a:t>qualizzazioni e campionature secondo i tuoi gusti personali! </a:t>
            </a:r>
          </a:p>
          <a:p>
            <a:pPr marL="173736" indent="-173736" algn="l" defTabSz="914400">
              <a:buFont typeface="Wingdings"/>
              <a:buChar char="§"/>
            </a:pPr>
            <a:endParaRPr lang="it-IT" sz="900" dirty="0" smtClean="0"/>
          </a:p>
          <a:p>
            <a:pPr marL="173736" indent="-173736" algn="l" defTabSz="914400">
              <a:buFont typeface="Wingdings"/>
              <a:buChar char="§"/>
            </a:pPr>
            <a:r>
              <a:rPr lang="it-IT" sz="900" b="1" i="0" dirty="0" smtClean="0">
                <a:latin typeface="Arial"/>
                <a:ea typeface="ＭＳ Ｐゴシック"/>
              </a:rPr>
              <a:t>2 - LIBERTÀ </a:t>
            </a:r>
            <a:r>
              <a:rPr lang="it-IT" sz="900" b="1" i="0" dirty="0" smtClean="0">
                <a:latin typeface="Arial"/>
                <a:ea typeface="ＭＳ Ｐゴシック"/>
              </a:rPr>
              <a:t>senza precedenti – </a:t>
            </a:r>
            <a:r>
              <a:rPr lang="it-IT" sz="900" b="1" dirty="0" smtClean="0">
                <a:latin typeface="Arial"/>
                <a:ea typeface="ＭＳ Ｐゴシック"/>
              </a:rPr>
              <a:t>goditi la festa dal cuore della pista da ballo, in qualunque momento</a:t>
            </a:r>
            <a:r>
              <a:rPr lang="it-IT" sz="900" b="1" i="0" dirty="0" smtClean="0">
                <a:latin typeface="Arial"/>
                <a:ea typeface="ＭＳ Ｐゴシック"/>
              </a:rPr>
              <a:t>!</a:t>
            </a:r>
          </a:p>
          <a:p>
            <a:pPr marL="630936" lvl="1" indent="-173736" defTabSz="914400">
              <a:buFont typeface="Wingdings"/>
              <a:buChar char="§"/>
            </a:pPr>
            <a:r>
              <a:rPr lang="it-IT" sz="800" b="0" i="0" dirty="0" smtClean="0">
                <a:latin typeface="Arial"/>
                <a:ea typeface="ＭＳ Ｐゴシック"/>
              </a:rPr>
              <a:t>Goditi la libertà di spostarti e divertirti assieme al pubblico della tua festa. Oltre al tuo computer, potrai controllare il tuo mix utilizzando il tuo </a:t>
            </a:r>
            <a:r>
              <a:rPr lang="it-IT" sz="800" b="1" i="0" dirty="0" smtClean="0">
                <a:latin typeface="Arial"/>
                <a:ea typeface="ＭＳ Ｐゴシック"/>
              </a:rPr>
              <a:t>smartphone o tablet</a:t>
            </a:r>
            <a:r>
              <a:rPr lang="it-IT" sz="800" b="0" i="0" dirty="0" smtClean="0">
                <a:latin typeface="Arial"/>
                <a:ea typeface="ＭＳ Ｐゴシック"/>
              </a:rPr>
              <a:t> tramite la </a:t>
            </a:r>
            <a:r>
              <a:rPr lang="it-IT" sz="800" b="1" i="0" dirty="0" smtClean="0">
                <a:latin typeface="Arial"/>
                <a:ea typeface="ＭＳ Ｐゴシック"/>
              </a:rPr>
              <a:t>tecnologia</a:t>
            </a:r>
            <a:r>
              <a:rPr lang="it-IT" sz="800" dirty="0" smtClean="0">
                <a:latin typeface="Arial"/>
                <a:ea typeface="ＭＳ Ｐゴシック"/>
              </a:rPr>
              <a:t> </a:t>
            </a:r>
            <a:r>
              <a:rPr lang="it-IT" sz="800" b="1" dirty="0" smtClean="0">
                <a:latin typeface="Arial"/>
                <a:ea typeface="ＭＳ Ｐゴシック"/>
              </a:rPr>
              <a:t>wireless </a:t>
            </a:r>
            <a:r>
              <a:rPr lang="it-IT" sz="800" b="1" i="1" dirty="0" smtClean="0">
                <a:latin typeface="Arial"/>
                <a:ea typeface="ＭＳ Ｐゴシック"/>
              </a:rPr>
              <a:t>Bluetooth® </a:t>
            </a:r>
            <a:r>
              <a:rPr lang="it-IT" sz="800" dirty="0" smtClean="0">
                <a:latin typeface="Arial"/>
                <a:ea typeface="ＭＳ Ｐゴシック"/>
              </a:rPr>
              <a:t>integrata </a:t>
            </a:r>
            <a:r>
              <a:rPr lang="it-IT" sz="800" b="1" dirty="0" smtClean="0">
                <a:latin typeface="Arial"/>
                <a:ea typeface="ＭＳ Ｐゴシック"/>
              </a:rPr>
              <a:t>e il modulo </a:t>
            </a:r>
            <a:r>
              <a:rPr lang="it-IT" sz="800" b="1" i="1" dirty="0" smtClean="0">
                <a:latin typeface="Arial"/>
                <a:ea typeface="ＭＳ Ｐゴシック"/>
              </a:rPr>
              <a:t>My Remote</a:t>
            </a:r>
            <a:r>
              <a:rPr lang="it-IT" sz="800" b="0" i="0" dirty="0" smtClean="0">
                <a:latin typeface="Arial"/>
                <a:ea typeface="ＭＳ Ｐゴシック"/>
              </a:rPr>
              <a:t> </a:t>
            </a:r>
            <a:r>
              <a:rPr lang="it-IT" sz="800" dirty="0" smtClean="0">
                <a:latin typeface="Arial"/>
                <a:ea typeface="ＭＳ Ｐゴシック"/>
              </a:rPr>
              <a:t>della </a:t>
            </a:r>
            <a:r>
              <a:rPr lang="it-IT" sz="800" b="1" dirty="0" err="1" smtClean="0">
                <a:latin typeface="Arial"/>
                <a:ea typeface="ＭＳ Ｐゴシック"/>
              </a:rPr>
              <a:t>app</a:t>
            </a:r>
            <a:r>
              <a:rPr lang="it-IT" sz="800" b="1" dirty="0" smtClean="0">
                <a:latin typeface="Arial"/>
                <a:ea typeface="ＭＳ Ｐゴシック"/>
              </a:rPr>
              <a:t> dedicata </a:t>
            </a:r>
            <a:r>
              <a:rPr lang="it-IT" sz="800" b="1" i="0" dirty="0" smtClean="0">
                <a:latin typeface="Arial"/>
                <a:ea typeface="ＭＳ Ｐゴシック"/>
              </a:rPr>
              <a:t>DJUCED™ Master</a:t>
            </a:r>
          </a:p>
          <a:p>
            <a:pPr marL="630936" lvl="1" indent="-173736" defTabSz="914400">
              <a:buFont typeface="Wingdings"/>
              <a:buChar char="§"/>
            </a:pPr>
            <a:r>
              <a:rPr lang="it-IT" sz="800" b="1" i="0" dirty="0" smtClean="0">
                <a:latin typeface="Arial"/>
                <a:ea typeface="ＭＳ Ｐゴシック"/>
              </a:rPr>
              <a:t>Tieni sotto controllo le tue transizioni</a:t>
            </a:r>
            <a:r>
              <a:rPr lang="it-IT" sz="800" b="0" i="0" dirty="0" smtClean="0">
                <a:latin typeface="Arial"/>
                <a:ea typeface="ＭＳ Ｐゴシック"/>
              </a:rPr>
              <a:t>! E se ti </a:t>
            </a:r>
            <a:r>
              <a:rPr lang="it-IT" sz="800" dirty="0" smtClean="0">
                <a:latin typeface="Arial"/>
                <a:ea typeface="ＭＳ Ｐゴシック"/>
              </a:rPr>
              <a:t>ritrovi nel bel mezzo di una conversazione o di un </a:t>
            </a:r>
            <a:r>
              <a:rPr lang="it-IT" sz="800" b="0" i="0" dirty="0" smtClean="0">
                <a:latin typeface="Arial"/>
                <a:ea typeface="ＭＳ Ｐゴシック"/>
              </a:rPr>
              <a:t>drink – puoi chiedere aiuto </a:t>
            </a:r>
            <a:r>
              <a:rPr lang="it-IT" sz="800" dirty="0" smtClean="0">
                <a:latin typeface="Arial"/>
                <a:ea typeface="ＭＳ Ｐゴシック"/>
              </a:rPr>
              <a:t>a</a:t>
            </a:r>
            <a:r>
              <a:rPr lang="it-IT" sz="800" b="0" i="0" dirty="0" smtClean="0">
                <a:latin typeface="Arial"/>
                <a:ea typeface="ＭＳ Ｐゴシック"/>
              </a:rPr>
              <a:t>l pulsante </a:t>
            </a:r>
            <a:r>
              <a:rPr lang="it-IT" sz="800" b="1" i="0" dirty="0" smtClean="0">
                <a:latin typeface="Arial"/>
                <a:ea typeface="ＭＳ Ｐゴシック"/>
              </a:rPr>
              <a:t>PANIC</a:t>
            </a:r>
            <a:r>
              <a:rPr lang="it-IT" sz="800" b="0" i="0" dirty="0" smtClean="0">
                <a:latin typeface="Arial"/>
                <a:ea typeface="ＭＳ Ｐゴシック"/>
              </a:rPr>
              <a:t>, che sceglierà e avvierà</a:t>
            </a:r>
            <a:r>
              <a:rPr lang="it-IT" sz="800" dirty="0" smtClean="0">
                <a:latin typeface="Arial"/>
                <a:ea typeface="ＭＳ Ｐゴシック"/>
              </a:rPr>
              <a:t> automaticamente per </a:t>
            </a:r>
            <a:r>
              <a:rPr lang="it-IT" sz="800" b="0" i="0" dirty="0" smtClean="0">
                <a:latin typeface="Arial"/>
                <a:ea typeface="ＭＳ Ｐゴシック"/>
              </a:rPr>
              <a:t>te </a:t>
            </a:r>
            <a:r>
              <a:rPr lang="it-IT" sz="800" dirty="0" smtClean="0">
                <a:latin typeface="Arial"/>
                <a:ea typeface="ＭＳ Ｐゴシック"/>
              </a:rPr>
              <a:t>la miglior prossima canzone</a:t>
            </a:r>
            <a:r>
              <a:rPr lang="it-IT" sz="800" b="0" i="0" dirty="0" smtClean="0">
                <a:latin typeface="Arial"/>
                <a:ea typeface="ＭＳ Ｐゴシック"/>
              </a:rPr>
              <a:t>!</a:t>
            </a:r>
          </a:p>
          <a:p>
            <a:pPr lvl="1" indent="0" algn="l" defTabSz="914400">
              <a:buNone/>
            </a:pPr>
            <a:endParaRPr lang="it-IT" sz="900" dirty="0" smtClean="0"/>
          </a:p>
          <a:p>
            <a:pPr marL="173736" lvl="1" indent="-173736" algn="l" defTabSz="914400">
              <a:buFont typeface="Wingdings"/>
              <a:buChar char="§"/>
            </a:pPr>
            <a:r>
              <a:rPr lang="it-IT" sz="900" b="1" dirty="0" smtClean="0">
                <a:latin typeface="Arial"/>
                <a:ea typeface="ＭＳ Ｐゴシック"/>
              </a:rPr>
              <a:t>3 - C</a:t>
            </a:r>
            <a:r>
              <a:rPr lang="it-IT" sz="900" b="1" i="0" dirty="0" smtClean="0">
                <a:latin typeface="Arial"/>
                <a:ea typeface="ＭＳ Ｐゴシック"/>
              </a:rPr>
              <a:t>reativo </a:t>
            </a:r>
            <a:r>
              <a:rPr lang="it-IT" sz="900" b="1" i="0" dirty="0" smtClean="0">
                <a:latin typeface="Arial"/>
                <a:ea typeface="ＭＳ Ｐゴシック"/>
              </a:rPr>
              <a:t>come un DJ professionista. </a:t>
            </a:r>
          </a:p>
          <a:p>
            <a:pPr marL="630936" lvl="2" indent="-173736" defTabSz="914400">
              <a:buFont typeface="Wingdings"/>
              <a:buChar char="§"/>
            </a:pPr>
            <a:r>
              <a:rPr lang="it-IT" sz="800" dirty="0" smtClean="0">
                <a:latin typeface="Arial"/>
                <a:ea typeface="ＭＳ Ｐゴシック"/>
              </a:rPr>
              <a:t>Grazie al </a:t>
            </a:r>
            <a:r>
              <a:rPr lang="it-IT" sz="800" b="0" i="0" dirty="0" smtClean="0">
                <a:latin typeface="Arial"/>
                <a:ea typeface="ＭＳ Ｐゴシック"/>
              </a:rPr>
              <a:t>modulo </a:t>
            </a:r>
            <a:r>
              <a:rPr lang="it-IT" sz="800" dirty="0" smtClean="0">
                <a:latin typeface="Arial"/>
                <a:ea typeface="ＭＳ Ｐゴシック"/>
              </a:rPr>
              <a:t>My Extender dell’applicazione </a:t>
            </a:r>
            <a:r>
              <a:rPr lang="it-IT" sz="800" b="0" i="0" dirty="0" smtClean="0">
                <a:latin typeface="Arial"/>
                <a:ea typeface="ＭＳ Ｐゴシック"/>
              </a:rPr>
              <a:t>DJUCED™ Master </a:t>
            </a:r>
            <a:r>
              <a:rPr lang="it-IT" sz="800" dirty="0" smtClean="0">
                <a:latin typeface="Arial"/>
                <a:ea typeface="ＭＳ Ｐゴシック"/>
              </a:rPr>
              <a:t>potrai </a:t>
            </a:r>
            <a:r>
              <a:rPr lang="it-IT" sz="800" b="0" i="0" dirty="0" smtClean="0">
                <a:latin typeface="Arial"/>
                <a:ea typeface="ＭＳ Ｐゴシック"/>
              </a:rPr>
              <a:t>scatenare la tua </a:t>
            </a:r>
            <a:r>
              <a:rPr lang="it-IT" sz="800" b="0" i="0" dirty="0" smtClean="0">
                <a:latin typeface="Arial"/>
                <a:ea typeface="ＭＳ Ｐゴシック"/>
              </a:rPr>
              <a:t>creatività.</a:t>
            </a:r>
          </a:p>
          <a:p>
            <a:pPr marL="630936" lvl="2" indent="-173736" defTabSz="914400">
              <a:buFont typeface="Wingdings"/>
              <a:buChar char="§"/>
            </a:pPr>
            <a:r>
              <a:rPr lang="it-IT" sz="800" b="0" i="0" dirty="0" smtClean="0">
                <a:latin typeface="Arial"/>
                <a:ea typeface="ＭＳ Ｐゴシック"/>
              </a:rPr>
              <a:t>Con </a:t>
            </a:r>
            <a:r>
              <a:rPr lang="it-IT" sz="800" b="0" i="0" dirty="0" smtClean="0">
                <a:latin typeface="Arial"/>
                <a:ea typeface="ＭＳ Ｐゴシック"/>
              </a:rPr>
              <a:t>un solo dito, crei loop e combinazioni di effetti degni di un DJ professionista! </a:t>
            </a:r>
            <a:r>
              <a:rPr lang="it-IT" sz="800" dirty="0"/>
              <a:t>Una funzione in grado di generare effetti di qualità realmente professionale, mai così semplici e divertenti da usare.</a:t>
            </a:r>
            <a:endParaRPr lang="fr-FR" sz="800" dirty="0"/>
          </a:p>
          <a:p>
            <a:pPr marL="173736" indent="-173736" algn="l" defTabSz="914400">
              <a:buFont typeface="Wingdings"/>
              <a:buChar char="§"/>
            </a:pPr>
            <a:endParaRPr lang="it-IT" sz="900" dirty="0" smtClean="0"/>
          </a:p>
        </p:txBody>
      </p:sp>
      <p:sp>
        <p:nvSpPr>
          <p:cNvPr id="2056" name="ZoneTexte 10"/>
          <p:cNvSpPr txBox="1">
            <a:spLocks noChangeArrowheads="1"/>
          </p:cNvSpPr>
          <p:nvPr/>
        </p:nvSpPr>
        <p:spPr bwMode="auto">
          <a:xfrm>
            <a:off x="1892573" y="3779912"/>
            <a:ext cx="2945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" indent="-91440" algn="ctr" defTabSz="914400">
              <a:buNone/>
            </a:pPr>
            <a:r>
              <a:rPr lang="it-IT" sz="2000" b="1" dirty="0">
                <a:latin typeface="Calibri"/>
                <a:ea typeface="ＭＳ Ｐゴシック"/>
              </a:rPr>
              <a:t>Festa DJ 3.0</a:t>
            </a:r>
            <a:endParaRPr lang="it-IT" sz="2000" b="1" i="0" dirty="0">
              <a:latin typeface="Calibri"/>
              <a:ea typeface="ＭＳ Ｐゴシック"/>
            </a:endParaRPr>
          </a:p>
        </p:txBody>
      </p:sp>
      <p:sp>
        <p:nvSpPr>
          <p:cNvPr id="15392" name="ZoneTexte 37"/>
          <p:cNvSpPr txBox="1">
            <a:spLocks noChangeArrowheads="1"/>
          </p:cNvSpPr>
          <p:nvPr/>
        </p:nvSpPr>
        <p:spPr bwMode="auto">
          <a:xfrm>
            <a:off x="-48691" y="798513"/>
            <a:ext cx="131745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fr-FR" sz="1050" b="1" i="0" dirty="0">
                <a:latin typeface="Calibri"/>
                <a:ea typeface="ＭＳ Ｐゴシック"/>
                <a:cs typeface="+mn-cs"/>
              </a:rPr>
              <a:t>www.hercules.com</a:t>
            </a:r>
          </a:p>
        </p:txBody>
      </p:sp>
      <p:pic>
        <p:nvPicPr>
          <p:cNvPr id="1539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002" y="148549"/>
            <a:ext cx="995139" cy="67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à coins arrondis 35"/>
          <p:cNvSpPr/>
          <p:nvPr/>
        </p:nvSpPr>
        <p:spPr>
          <a:xfrm>
            <a:off x="4862512" y="8257032"/>
            <a:ext cx="1995487" cy="40473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None/>
            </a:pPr>
            <a:r>
              <a:rPr lang="it-IT" sz="800" dirty="0">
                <a:solidFill>
                  <a:schemeClr val="bg1"/>
                </a:solidFill>
                <a:latin typeface="Arial"/>
                <a:ea typeface="ＭＳ Ｐゴシック"/>
              </a:rPr>
              <a:t>Codice prodotto / Codice a barre</a:t>
            </a:r>
          </a:p>
          <a:p>
            <a:pPr algn="ctr"/>
            <a:r>
              <a:rPr lang="it-IT" sz="800" dirty="0">
                <a:solidFill>
                  <a:schemeClr val="bg1"/>
                </a:solidFill>
                <a:latin typeface="Arial"/>
                <a:ea typeface="ＭＳ Ｐゴシック"/>
              </a:rPr>
              <a:t>EMEA: </a:t>
            </a:r>
            <a:r>
              <a:rPr lang="fr-FR" sz="800" dirty="0">
                <a:solidFill>
                  <a:srgbClr val="FFFFFF"/>
                </a:solidFill>
              </a:rPr>
              <a:t>4780773 / 3 36293 474451 9</a:t>
            </a:r>
          </a:p>
          <a:p>
            <a:pPr algn="ctr"/>
            <a:r>
              <a:rPr lang="fr-FR" sz="800" dirty="0">
                <a:solidFill>
                  <a:schemeClr val="bg1"/>
                </a:solidFill>
              </a:rPr>
              <a:t>USA  : </a:t>
            </a:r>
            <a:r>
              <a:rPr lang="en-US" sz="800" dirty="0">
                <a:solidFill>
                  <a:srgbClr val="FFFFFF"/>
                </a:solidFill>
                <a:ea typeface="ＭＳ Ｐゴシック" pitchFamily="34" charset="-128"/>
              </a:rPr>
              <a:t>4780773/ </a:t>
            </a:r>
            <a:r>
              <a:rPr lang="fr-FR" sz="800" dirty="0"/>
              <a:t>6 63296 41968 2</a:t>
            </a:r>
            <a:endParaRPr lang="fr-FR" sz="800" dirty="0"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437" y="8618894"/>
            <a:ext cx="68580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buNone/>
            </a:pPr>
            <a:r>
              <a:rPr lang="it-IT" sz="600" dirty="0">
                <a:solidFill>
                  <a:schemeClr val="bg1"/>
                </a:solidFill>
                <a:latin typeface="Arial"/>
                <a:ea typeface="ＭＳ Ｐゴシック"/>
              </a:rPr>
              <a:t>© 2014 Guillemot Corporation S.A. Tutti i diritti riservati. Hercules® è un marchio registrato da Guillemot Corporation S.A. Apple e iPad sono marchi di proprietà di Apple, Inc, registrati negli Stati Uniti d’America e in altri paesi. </a:t>
            </a:r>
            <a:r>
              <a:rPr lang="it-IT" sz="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 parola-marchio e i loghi </a:t>
            </a:r>
            <a:r>
              <a:rPr lang="it-IT" sz="6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Bluetooth® </a:t>
            </a:r>
            <a:r>
              <a:rPr lang="it-IT" sz="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sono marchi registrati di proprietà di Bluetooth SIG, Inc. il cui uso da parte di Guillemot Corporation avviene su licenza. Microsoft®, Windows® XP, Windows® Vista, Windows® 7 e Windows® 8 sono marchi o marchi registrati di proprietà di Microsoft </a:t>
            </a:r>
            <a:r>
              <a:rPr lang="it-IT" sz="6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Corporation</a:t>
            </a:r>
            <a:r>
              <a:rPr lang="it-IT" sz="600" dirty="0">
                <a:solidFill>
                  <a:srgbClr val="FFFFFF"/>
                </a:solidFill>
                <a:latin typeface="Arial"/>
                <a:ea typeface="ＭＳ Ｐゴシック"/>
              </a:rPr>
              <a:t>. </a:t>
            </a:r>
            <a:r>
              <a:rPr lang="it-IT" sz="6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Tutti gli altri marchi appartengono ai legittimi proprietari e vengono qui citati previa autorizzazione. Foto puramente indicative. Contenuti, design e caratteristiche possono essere oggetto di modifiche senza preavviso e possono variare da una nazione all’altra</a:t>
            </a:r>
            <a:r>
              <a:rPr lang="it-IT" sz="600" dirty="0">
                <a:solidFill>
                  <a:srgbClr val="FFFFFF"/>
                </a:solidFill>
                <a:latin typeface="Arial"/>
                <a:ea typeface="ＭＳ Ｐゴシック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992" y="58033"/>
            <a:ext cx="4021118" cy="33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M:\HERCULES MKG\DJING\Djuced\DJUCED PC\logo_DJUCED_40°_W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2421751"/>
            <a:ext cx="1518016" cy="121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phermant.GUILLEMOT\Desktop\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44" y="2823128"/>
            <a:ext cx="1267079" cy="79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M:\HERCULES MKG\DJING\Djuced\DJUCED App\pics\logo_DJUCED_TAB_fondClai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296" y="2823128"/>
            <a:ext cx="1259080" cy="8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582" y="421686"/>
            <a:ext cx="3876714" cy="281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5" y="1194539"/>
            <a:ext cx="2633464" cy="144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5373216" y="2985272"/>
            <a:ext cx="1192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" i="1" dirty="0"/>
              <a:t>Laptop, </a:t>
            </a:r>
            <a:r>
              <a:rPr lang="fr-FR" sz="600" i="1" dirty="0" err="1"/>
              <a:t>tablet</a:t>
            </a:r>
            <a:r>
              <a:rPr lang="fr-FR" sz="600" i="1" dirty="0"/>
              <a:t>, smartphone non </a:t>
            </a:r>
            <a:r>
              <a:rPr lang="fr-FR" sz="600" i="1"/>
              <a:t>inclusi</a:t>
            </a:r>
            <a:endParaRPr lang="fr-FR" sz="600" i="1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05" y="589031"/>
            <a:ext cx="924605" cy="121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3903857" y="4254143"/>
            <a:ext cx="2726499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736" indent="-173736" defTabSz="914400">
              <a:buFont typeface="Wingdings"/>
              <a:buChar char="§"/>
            </a:pPr>
            <a:r>
              <a:rPr lang="it-IT" sz="900" b="1" dirty="0" smtClean="0"/>
              <a:t>4 - MAI </a:t>
            </a:r>
            <a:r>
              <a:rPr lang="it-IT" sz="900" b="1" dirty="0"/>
              <a:t>VISTO PRIMA! </a:t>
            </a:r>
            <a:r>
              <a:rPr lang="it-IT" sz="900" b="1" i="0" dirty="0" smtClean="0">
                <a:latin typeface="Arial"/>
                <a:ea typeface="ＭＳ Ｐゴシック"/>
              </a:rPr>
              <a:t>Lascia </a:t>
            </a:r>
            <a:r>
              <a:rPr lang="it-IT" sz="900" b="1" i="0" dirty="0" smtClean="0">
                <a:latin typeface="Arial"/>
                <a:ea typeface="ＭＳ Ｐゴシック"/>
              </a:rPr>
              <a:t>che la gente partecipi attivamente alla tua festa, per una serata perfetta! </a:t>
            </a:r>
          </a:p>
          <a:p>
            <a:pPr marL="740664" lvl="1" indent="-283464" algn="l" defTabSz="914400">
              <a:buFont typeface="Arial"/>
              <a:buChar char="•"/>
            </a:pPr>
            <a:r>
              <a:rPr lang="it-IT" sz="800" b="0" i="0" dirty="0" smtClean="0">
                <a:latin typeface="Arial"/>
                <a:ea typeface="ＭＳ Ｐゴシック"/>
              </a:rPr>
              <a:t>Prepara la tua festa </a:t>
            </a:r>
            <a:r>
              <a:rPr lang="it-IT" sz="800" b="1" i="0" dirty="0" smtClean="0">
                <a:latin typeface="Arial"/>
                <a:ea typeface="ＭＳ Ｐゴシック"/>
              </a:rPr>
              <a:t>condividendo la tua </a:t>
            </a:r>
            <a:r>
              <a:rPr lang="it-IT" sz="800" b="1" i="0" dirty="0" err="1" smtClean="0">
                <a:latin typeface="Arial"/>
                <a:ea typeface="ＭＳ Ｐゴシック"/>
              </a:rPr>
              <a:t>playlist</a:t>
            </a:r>
            <a:r>
              <a:rPr lang="it-IT" sz="800" b="1" i="0" dirty="0" smtClean="0">
                <a:latin typeface="Arial"/>
                <a:ea typeface="ＭＳ Ｐゴシック"/>
              </a:rPr>
              <a:t> coi tuoi ospiti tramite DJUCED™ 40°</a:t>
            </a:r>
            <a:r>
              <a:rPr lang="it-IT" sz="800" b="0" i="0" dirty="0" smtClean="0">
                <a:latin typeface="Arial"/>
                <a:ea typeface="ＭＳ Ｐゴシック"/>
              </a:rPr>
              <a:t> e chiedi loro di </a:t>
            </a:r>
            <a:r>
              <a:rPr lang="it-IT" sz="800" b="1" i="0" dirty="0" smtClean="0">
                <a:latin typeface="Arial"/>
                <a:ea typeface="ＭＳ Ｐゴシック"/>
              </a:rPr>
              <a:t>votare i propri brani preferiti. </a:t>
            </a:r>
            <a:r>
              <a:rPr lang="it-IT" sz="800" b="0" i="0" dirty="0" smtClean="0">
                <a:latin typeface="Arial"/>
                <a:ea typeface="ＭＳ Ｐゴシック"/>
              </a:rPr>
              <a:t>L’applicazione DJUCED™ Master ti permette di </a:t>
            </a:r>
            <a:r>
              <a:rPr lang="it-IT" sz="800" b="1" i="0" dirty="0" smtClean="0">
                <a:latin typeface="Arial"/>
                <a:ea typeface="ＭＳ Ｐゴシック"/>
              </a:rPr>
              <a:t>visualizzare i voti in tempo reale. </a:t>
            </a:r>
            <a:r>
              <a:rPr lang="it-IT" sz="800" b="0" i="0" dirty="0" smtClean="0">
                <a:latin typeface="Arial"/>
                <a:ea typeface="ＭＳ Ｐゴシック"/>
              </a:rPr>
              <a:t>Perfeziona le tue </a:t>
            </a:r>
            <a:r>
              <a:rPr lang="it-IT" sz="800" b="0" i="0" dirty="0" err="1" smtClean="0">
                <a:latin typeface="Arial"/>
                <a:ea typeface="ＭＳ Ｐゴシック"/>
              </a:rPr>
              <a:t>playlist</a:t>
            </a:r>
            <a:r>
              <a:rPr lang="it-IT" sz="800" b="0" i="0" dirty="0" smtClean="0">
                <a:latin typeface="Arial"/>
                <a:ea typeface="ＭＳ Ｐゴシック"/>
              </a:rPr>
              <a:t> per allietare i tuoi ospiti!</a:t>
            </a:r>
          </a:p>
          <a:p>
            <a:pPr marL="740664" lvl="1" indent="-283464" algn="l" defTabSz="914400">
              <a:buFont typeface="Arial"/>
              <a:buChar char="•"/>
            </a:pPr>
            <a:endParaRPr lang="it-IT" sz="800" dirty="0" smtClean="0"/>
          </a:p>
          <a:p>
            <a:pPr marL="740664" lvl="1" indent="-283464" defTabSz="914400">
              <a:buFont typeface="Arial"/>
              <a:buChar char="•"/>
            </a:pPr>
            <a:r>
              <a:rPr lang="it-IT" sz="800" b="0" i="0" dirty="0" smtClean="0">
                <a:latin typeface="Arial"/>
                <a:ea typeface="ＭＳ Ｐゴシック"/>
              </a:rPr>
              <a:t>Durante la festa, chiedi ai tuoi ospiti di </a:t>
            </a:r>
            <a:r>
              <a:rPr lang="it-IT" sz="800" dirty="0" smtClean="0">
                <a:latin typeface="Arial"/>
                <a:ea typeface="ＭＳ Ｐゴシック"/>
              </a:rPr>
              <a:t>votare i loro brani preferiti </a:t>
            </a:r>
            <a:r>
              <a:rPr lang="it-IT" sz="800" b="0" i="0" dirty="0" smtClean="0">
                <a:latin typeface="Arial"/>
                <a:ea typeface="ＭＳ Ｐゴシック"/>
              </a:rPr>
              <a:t>e personalizza la tua </a:t>
            </a:r>
            <a:r>
              <a:rPr lang="it-IT" sz="800" b="0" i="0" dirty="0" err="1" smtClean="0">
                <a:latin typeface="Arial"/>
                <a:ea typeface="ＭＳ Ｐゴシック"/>
              </a:rPr>
              <a:t>playlist</a:t>
            </a:r>
            <a:r>
              <a:rPr lang="it-IT" sz="800" b="0" i="0" dirty="0" smtClean="0">
                <a:latin typeface="Arial"/>
                <a:ea typeface="ＭＳ Ｐゴシック"/>
              </a:rPr>
              <a:t> in base alle richieste ricevute – in tempo reale! La </a:t>
            </a:r>
            <a:r>
              <a:rPr lang="it-IT" sz="800" b="1" i="0" dirty="0" err="1" smtClean="0">
                <a:latin typeface="Arial"/>
                <a:ea typeface="ＭＳ Ｐゴシック"/>
              </a:rPr>
              <a:t>playlist</a:t>
            </a:r>
            <a:r>
              <a:rPr lang="it-IT" sz="800" b="1" i="0" dirty="0" smtClean="0">
                <a:latin typeface="Arial"/>
                <a:ea typeface="ＭＳ Ｐゴシック"/>
              </a:rPr>
              <a:t> più votata è visibile sulla tua seconda periferica </a:t>
            </a:r>
            <a:r>
              <a:rPr lang="it-IT" sz="800" b="0" i="0" dirty="0" smtClean="0">
                <a:latin typeface="Arial"/>
                <a:ea typeface="ＭＳ Ｐゴシック"/>
              </a:rPr>
              <a:t>(tablet o smartphone), in modo tale da poterla controllare in tempo reale.</a:t>
            </a:r>
          </a:p>
          <a:p>
            <a:pPr marL="740664" lvl="1" indent="-283464" algn="l" defTabSz="914400">
              <a:buFont typeface="Arial"/>
              <a:buChar char="•"/>
            </a:pPr>
            <a:endParaRPr lang="it-IT" sz="800" dirty="0" smtClean="0"/>
          </a:p>
          <a:p>
            <a:pPr marL="740664" lvl="1" indent="-283464" algn="l" defTabSz="914400">
              <a:buFont typeface="Arial"/>
              <a:buChar char="•"/>
            </a:pPr>
            <a:r>
              <a:rPr lang="it-IT" sz="800" b="0" i="0" dirty="0" smtClean="0">
                <a:latin typeface="Arial"/>
                <a:ea typeface="ＭＳ Ｐゴシック"/>
              </a:rPr>
              <a:t>Visualizza </a:t>
            </a:r>
            <a:r>
              <a:rPr lang="it-IT" sz="800" b="1" i="0" dirty="0" smtClean="0">
                <a:latin typeface="Arial"/>
                <a:ea typeface="ＭＳ Ｐゴシック"/>
              </a:rPr>
              <a:t>tracce, artisti o messaggi </a:t>
            </a:r>
            <a:r>
              <a:rPr lang="it-IT" sz="800" b="1" dirty="0" smtClean="0">
                <a:latin typeface="Arial"/>
                <a:ea typeface="ＭＳ Ｐゴシック"/>
              </a:rPr>
              <a:t>speciali </a:t>
            </a:r>
            <a:r>
              <a:rPr lang="it-IT" sz="800" b="0" i="0" dirty="0" smtClean="0">
                <a:latin typeface="Arial"/>
                <a:ea typeface="ＭＳ Ｐゴシック"/>
              </a:rPr>
              <a:t>da parte dei tuoi ospiti. </a:t>
            </a:r>
            <a:r>
              <a:rPr lang="it-IT" sz="800" dirty="0" smtClean="0">
                <a:latin typeface="Arial"/>
                <a:ea typeface="ＭＳ Ｐゴシック"/>
              </a:rPr>
              <a:t>P</a:t>
            </a:r>
            <a:r>
              <a:rPr lang="it-IT" sz="800" b="0" i="0" dirty="0" smtClean="0">
                <a:latin typeface="Arial"/>
                <a:ea typeface="ＭＳ Ｐゴシック"/>
              </a:rPr>
              <a:t>laylist personalizzate per feste indimenticabili</a:t>
            </a:r>
            <a:r>
              <a:rPr lang="it-IT" sz="800" b="0" i="0" dirty="0" smtClean="0">
                <a:latin typeface="Arial"/>
                <a:ea typeface="ＭＳ Ｐゴシック"/>
              </a:rPr>
              <a:t>!</a:t>
            </a:r>
          </a:p>
          <a:p>
            <a:pPr marL="740664" lvl="1" indent="-283464" algn="l" defTabSz="914400">
              <a:buFont typeface="Arial"/>
              <a:buChar char="•"/>
            </a:pPr>
            <a:endParaRPr lang="it-IT" sz="800" dirty="0">
              <a:latin typeface="Arial"/>
              <a:ea typeface="ＭＳ Ｐゴシック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800" b="1" dirty="0" smtClean="0"/>
              <a:t>5 - Reinventa </a:t>
            </a:r>
            <a:r>
              <a:rPr lang="it-IT" sz="800" b="1" dirty="0"/>
              <a:t>le tue feste… e oltre</a:t>
            </a:r>
            <a:endParaRPr lang="fr-FR" sz="800" dirty="0"/>
          </a:p>
          <a:p>
            <a:r>
              <a:rPr lang="it-IT" sz="800" dirty="0"/>
              <a:t>Condividi le tue idee o le tue necessità per continuare a perfezionare questa </a:t>
            </a:r>
            <a:r>
              <a:rPr lang="it-IT" sz="800" b="1" dirty="0"/>
              <a:t>rivoluzionaria app. </a:t>
            </a:r>
            <a:r>
              <a:rPr lang="it-IT" sz="800" dirty="0"/>
              <a:t>A presto per molte altre novità!</a:t>
            </a:r>
            <a:endParaRPr lang="fr-FR" sz="800" dirty="0"/>
          </a:p>
          <a:p>
            <a:pPr marL="1587" defTabSz="914400"/>
            <a:endParaRPr lang="it-IT" sz="800" b="0" i="0" dirty="0">
              <a:latin typeface="Arial"/>
              <a:ea typeface="ＭＳ Ｐゴシック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711" y="6195236"/>
            <a:ext cx="304409" cy="537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M:\HERCULES MKG\DJING\DJControlUniversal\Pictures\Pictos\PictoPC-BLK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6" y="4932040"/>
            <a:ext cx="359476" cy="23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M:\HERCULES MKG\DJING\DJControlUniversal\Pictures\Pictos\PictoPhone-BLK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4" y="5263906"/>
            <a:ext cx="125169" cy="23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M:\HERCULES MKG\DJING\DJControlUniversal\Pictures\Pictos\PictoTablet-BLK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4" y="5251151"/>
            <a:ext cx="201892" cy="25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711" y="5084208"/>
            <a:ext cx="334119" cy="589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8" y="6283715"/>
            <a:ext cx="304550" cy="540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6" y="7684684"/>
            <a:ext cx="322449" cy="57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3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Mes Documents\Mes documents\Documents\Marketing plan\2011\Hercules templates\BandeauDJ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1" y="7781538"/>
            <a:ext cx="6848079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6858000" cy="454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4" name="ZoneTexte 7"/>
          <p:cNvSpPr txBox="1">
            <a:spLocks noChangeArrowheads="1"/>
          </p:cNvSpPr>
          <p:nvPr/>
        </p:nvSpPr>
        <p:spPr bwMode="auto">
          <a:xfrm>
            <a:off x="3036888" y="798513"/>
            <a:ext cx="3705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buNone/>
            </a:pPr>
            <a:r>
              <a:rPr lang="en-US" b="0" i="0" dirty="0" smtClean="0">
                <a:latin typeface="Arial"/>
                <a:ea typeface="ＭＳ Ｐゴシック"/>
                <a:cs typeface="+mn-cs"/>
              </a:rPr>
              <a:t> </a:t>
            </a:r>
            <a:endParaRPr lang="en-US" b="0" i="0" dirty="0">
              <a:latin typeface="Arial"/>
              <a:ea typeface="ＭＳ Ｐゴシック"/>
              <a:cs typeface="+mn-cs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43517" y="4188901"/>
            <a:ext cx="484090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736" indent="-173736" algn="l" defTabSz="914400">
              <a:buClr>
                <a:srgbClr val="5EB6E4"/>
              </a:buClr>
              <a:buFont typeface="Wingdings"/>
              <a:buChar char="§"/>
            </a:pPr>
            <a:r>
              <a:rPr lang="it-IT" sz="900" b="1" i="0" dirty="0" smtClean="0">
                <a:solidFill>
                  <a:srgbClr val="5EB6E4"/>
                </a:solidFill>
                <a:latin typeface="Arial"/>
                <a:ea typeface="ＭＳ Ｐゴシック"/>
              </a:rPr>
              <a:t>MODALITÀ COMPUTER PC/Mac®: </a:t>
            </a:r>
            <a:r>
              <a:rPr lang="it-IT" sz="900" b="1" i="0" dirty="0" smtClean="0">
                <a:latin typeface="Arial"/>
                <a:ea typeface="ＭＳ Ｐゴシック"/>
              </a:rPr>
              <a:t>L’essenziale per mixare</a:t>
            </a:r>
          </a:p>
          <a:p>
            <a:pPr marL="338328" lvl="1" indent="-109728" algn="l" defTabSz="914400">
              <a:buFont typeface="Arial"/>
              <a:buChar char="•"/>
            </a:pPr>
            <a:r>
              <a:rPr lang="it-IT" sz="900" b="0" i="0" dirty="0" smtClean="0">
                <a:latin typeface="Arial"/>
                <a:ea typeface="ＭＳ Ｐゴシック"/>
              </a:rPr>
              <a:t>Infiamma la pista da ballo mixando con il tuo controller e il tuo computer</a:t>
            </a:r>
          </a:p>
          <a:p>
            <a:pPr marL="338328" lvl="1" indent="-109728" algn="l" defTabSz="914400">
              <a:buFont typeface="Arial"/>
              <a:buChar char="•"/>
            </a:pPr>
            <a:r>
              <a:rPr lang="it-IT" sz="900" b="0" i="0" dirty="0" smtClean="0">
                <a:latin typeface="Arial"/>
                <a:ea typeface="ＭＳ Ｐゴシック"/>
              </a:rPr>
              <a:t>Controlla DJUCED™ 40°dal tuo </a:t>
            </a:r>
            <a:r>
              <a:rPr lang="it-IT" sz="900" b="1" i="0" dirty="0" smtClean="0">
                <a:latin typeface="Arial"/>
                <a:ea typeface="ＭＳ Ｐゴシック"/>
              </a:rPr>
              <a:t>Mac® o PC</a:t>
            </a:r>
            <a:r>
              <a:rPr lang="it-IT" sz="900" b="0" i="0" dirty="0" smtClean="0">
                <a:latin typeface="Arial"/>
                <a:ea typeface="ＭＳ Ｐゴシック"/>
              </a:rPr>
              <a:t> (tramite connessione USB)</a:t>
            </a:r>
          </a:p>
          <a:p>
            <a:pPr marL="338328" lvl="1" indent="-109728" algn="l" defTabSz="914400">
              <a:buFont typeface="Arial"/>
              <a:buChar char="•"/>
            </a:pPr>
            <a:r>
              <a:rPr lang="it-IT" sz="900" b="0" i="0" dirty="0" smtClean="0">
                <a:latin typeface="Arial"/>
                <a:ea typeface="ＭＳ Ｐゴシック"/>
              </a:rPr>
              <a:t>Compatibile con i software MIDI per DJ</a:t>
            </a:r>
          </a:p>
          <a:p>
            <a:pPr marL="91440" indent="-91440" algn="l" defTabSz="914400">
              <a:buFont typeface="Arial"/>
              <a:buChar char="•"/>
            </a:pPr>
            <a:endParaRPr lang="it-IT" sz="900" dirty="0" smtClean="0"/>
          </a:p>
          <a:p>
            <a:pPr marL="173736" indent="-173736" algn="l" defTabSz="914400">
              <a:buClr>
                <a:srgbClr val="DE952E"/>
              </a:buClr>
              <a:buFont typeface="Wingdings"/>
              <a:buChar char="§"/>
            </a:pPr>
            <a:r>
              <a:rPr lang="it-IT" sz="900" b="1" i="0" dirty="0" smtClean="0">
                <a:solidFill>
                  <a:srgbClr val="DE952E"/>
                </a:solidFill>
                <a:latin typeface="Arial"/>
                <a:ea typeface="ＭＳ Ｐゴシック"/>
              </a:rPr>
              <a:t>MODALITÀ MULTISCHERMO:</a:t>
            </a:r>
            <a:r>
              <a:rPr lang="it-IT" sz="900" b="1" i="0" dirty="0" smtClean="0">
                <a:latin typeface="Arial"/>
                <a:ea typeface="ＭＳ Ｐゴシック"/>
              </a:rPr>
              <a:t> Possibilità di mixaggio ampliate e mai viste prima!</a:t>
            </a:r>
          </a:p>
          <a:p>
            <a:pPr marL="338328" lvl="1" indent="-109728" algn="l" defTabSz="914400">
              <a:buFont typeface="Arial"/>
              <a:buChar char="•"/>
            </a:pPr>
            <a:r>
              <a:rPr lang="it-IT" sz="900" b="0" i="0" dirty="0" smtClean="0">
                <a:latin typeface="Arial"/>
                <a:ea typeface="ＭＳ Ｐゴシック"/>
              </a:rPr>
              <a:t>Mixa con il tuo </a:t>
            </a:r>
            <a:r>
              <a:rPr lang="it-IT" sz="900" b="1" i="0" dirty="0" smtClean="0">
                <a:latin typeface="Arial"/>
                <a:ea typeface="ＭＳ Ｐゴシック"/>
              </a:rPr>
              <a:t>Mac® o PC</a:t>
            </a:r>
            <a:r>
              <a:rPr lang="it-IT" sz="900" b="0" i="0" dirty="0" smtClean="0">
                <a:latin typeface="Arial"/>
                <a:ea typeface="ＭＳ Ｐゴシック"/>
              </a:rPr>
              <a:t> (tramite connessione USB)</a:t>
            </a:r>
          </a:p>
          <a:p>
            <a:pPr marL="338328" lvl="1" indent="-109728" algn="l" defTabSz="914400">
              <a:buFont typeface="Arial"/>
              <a:buChar char="•"/>
            </a:pPr>
            <a:r>
              <a:rPr lang="it-IT" sz="900" b="0" i="0" dirty="0" smtClean="0">
                <a:latin typeface="Arial"/>
                <a:ea typeface="ＭＳ Ｐゴシック"/>
              </a:rPr>
              <a:t>Controlla o estendi il tuo mix con il tuo </a:t>
            </a:r>
            <a:r>
              <a:rPr lang="it-IT" sz="900" b="0" i="0" dirty="0" smtClean="0">
                <a:latin typeface="Arial"/>
                <a:ea typeface="ＭＳ Ｐゴシック"/>
                <a:cs typeface="Arial"/>
              </a:rPr>
              <a:t>smartphone o tablet, utilizzando la tecnologia wireless </a:t>
            </a:r>
            <a:r>
              <a:rPr lang="it-IT" sz="900" b="1" i="1" dirty="0" smtClean="0">
                <a:latin typeface="Arial"/>
                <a:ea typeface="ＭＳ Ｐゴシック"/>
                <a:cs typeface="Arial"/>
              </a:rPr>
              <a:t>Bluetooth®</a:t>
            </a:r>
            <a:r>
              <a:rPr lang="it-IT" sz="900" b="1" i="0" dirty="0" smtClean="0">
                <a:latin typeface="Arial"/>
                <a:ea typeface="ＭＳ Ｐゴシック"/>
                <a:cs typeface="Arial"/>
              </a:rPr>
              <a:t> </a:t>
            </a:r>
            <a:r>
              <a:rPr lang="it-IT" sz="900" b="0" i="0" dirty="0" smtClean="0">
                <a:latin typeface="Arial"/>
                <a:ea typeface="ＭＳ Ｐゴシック"/>
                <a:cs typeface="Arial"/>
              </a:rPr>
              <a:t>integrata e la </a:t>
            </a:r>
            <a:r>
              <a:rPr lang="it-IT" sz="900" b="0" i="0" dirty="0" err="1" smtClean="0">
                <a:latin typeface="Arial"/>
                <a:ea typeface="ＭＳ Ｐゴシック"/>
                <a:cs typeface="Arial"/>
              </a:rPr>
              <a:t>app</a:t>
            </a:r>
            <a:r>
              <a:rPr lang="it-IT" sz="900" b="0" i="0" dirty="0" smtClean="0">
                <a:latin typeface="Arial"/>
                <a:ea typeface="ＭＳ Ｐゴシック"/>
                <a:cs typeface="Arial"/>
              </a:rPr>
              <a:t> dedicata DJUCED™ Master</a:t>
            </a:r>
          </a:p>
          <a:p>
            <a:pPr marL="795528" lvl="2" indent="-109728" algn="l" defTabSz="914400">
              <a:buFont typeface="Arial"/>
              <a:buChar char="•"/>
            </a:pPr>
            <a:r>
              <a:rPr lang="it-IT" sz="900" b="0" i="0" dirty="0" smtClean="0">
                <a:latin typeface="Arial"/>
                <a:ea typeface="ＭＳ Ｐゴシック"/>
                <a:cs typeface="Arial"/>
              </a:rPr>
              <a:t>Scopri le infinite possibilità offerte da questa </a:t>
            </a:r>
            <a:r>
              <a:rPr lang="it-IT" sz="900" b="0" i="0" dirty="0" err="1" smtClean="0">
                <a:latin typeface="Arial"/>
                <a:ea typeface="ＭＳ Ｐゴシック"/>
                <a:cs typeface="Arial"/>
              </a:rPr>
              <a:t>app</a:t>
            </a:r>
            <a:r>
              <a:rPr lang="it-IT" sz="900" b="0" i="0" dirty="0" smtClean="0">
                <a:latin typeface="Arial"/>
                <a:ea typeface="ＭＳ Ｐゴシック"/>
                <a:cs typeface="Arial"/>
              </a:rPr>
              <a:t> rivoluzionaria!</a:t>
            </a:r>
          </a:p>
          <a:p>
            <a:pPr marL="338328" lvl="1" indent="-109728" algn="l" defTabSz="914400">
              <a:buFont typeface="Arial"/>
              <a:buChar char="•"/>
            </a:pPr>
            <a:endParaRPr lang="it-IT" sz="900" dirty="0" smtClean="0"/>
          </a:p>
          <a:p>
            <a:pPr marL="173736" indent="-173736" algn="l" defTabSz="914400">
              <a:buClr>
                <a:srgbClr val="8DB10F"/>
              </a:buClr>
              <a:buFont typeface="Wingdings"/>
              <a:buChar char="§"/>
            </a:pPr>
            <a:r>
              <a:rPr lang="it-IT" sz="900" b="1" i="0" dirty="0" smtClean="0">
                <a:solidFill>
                  <a:srgbClr val="8DB10F"/>
                </a:solidFill>
                <a:latin typeface="Arial"/>
                <a:ea typeface="ＭＳ Ｐゴシック"/>
              </a:rPr>
              <a:t>MODALITÀ TABLET: </a:t>
            </a:r>
            <a:r>
              <a:rPr lang="it-IT" sz="900" b="1" i="0" dirty="0" smtClean="0">
                <a:latin typeface="Arial"/>
                <a:ea typeface="ＭＳ Ｐゴシック"/>
              </a:rPr>
              <a:t>intuitive funzioni di mixaggio in punta di dita</a:t>
            </a:r>
          </a:p>
          <a:p>
            <a:pPr defTabSz="914400"/>
            <a:r>
              <a:rPr lang="it-IT" sz="900" b="1" i="0" dirty="0" smtClean="0">
                <a:latin typeface="Arial"/>
                <a:ea typeface="ＭＳ Ｐゴシック"/>
                <a:cs typeface="Arial"/>
              </a:rPr>
              <a:t>    Collega, senza alcun cavo</a:t>
            </a:r>
            <a:r>
              <a:rPr lang="it-IT" sz="900" b="1" dirty="0" smtClean="0">
                <a:latin typeface="Arial"/>
                <a:ea typeface="ＭＳ Ｐゴシック"/>
                <a:cs typeface="Arial"/>
              </a:rPr>
              <a:t>, </a:t>
            </a:r>
            <a:r>
              <a:rPr lang="it-IT" sz="900" b="1" i="0" dirty="0" smtClean="0">
                <a:latin typeface="Arial"/>
                <a:ea typeface="ＭＳ Ｐゴシック"/>
                <a:cs typeface="Arial"/>
              </a:rPr>
              <a:t>il tuo tablet al tuo controller Hercules Universal DJ: ora sei pronto per mixare! </a:t>
            </a:r>
            <a:r>
              <a:rPr lang="it-IT" sz="900" dirty="0" smtClean="0">
                <a:latin typeface="Arial"/>
                <a:ea typeface="ＭＳ Ｐゴシック"/>
                <a:cs typeface="Arial"/>
              </a:rPr>
              <a:t>(tecnologia wireless </a:t>
            </a:r>
            <a:r>
              <a:rPr lang="it-IT" sz="900" b="1" i="1" dirty="0" smtClean="0">
                <a:latin typeface="Arial"/>
                <a:ea typeface="ＭＳ Ｐゴシック"/>
                <a:cs typeface="Arial"/>
              </a:rPr>
              <a:t>Bluetooth®</a:t>
            </a:r>
            <a:r>
              <a:rPr lang="it-IT" sz="900" b="0" i="0" dirty="0" smtClean="0">
                <a:latin typeface="Arial"/>
                <a:ea typeface="ＭＳ Ｐゴシック"/>
                <a:cs typeface="Arial"/>
              </a:rPr>
              <a:t>)</a:t>
            </a:r>
          </a:p>
          <a:p>
            <a:pPr marL="630936" lvl="1" indent="-173736" defTabSz="914400">
              <a:buFont typeface="Arial"/>
              <a:buChar char="•"/>
            </a:pPr>
            <a:r>
              <a:rPr lang="it-IT" sz="900" dirty="0" smtClean="0">
                <a:latin typeface="Arial"/>
                <a:ea typeface="ＭＳ Ｐゴシック"/>
                <a:cs typeface="Arial"/>
              </a:rPr>
              <a:t>Ascolta in anteprima la traccia successiva collegando l’uscita audio del tuo tablet all’ingresso esterno utilizzando l’accluso cavo audio</a:t>
            </a:r>
          </a:p>
          <a:p>
            <a:pPr marL="173736" indent="-173736" algn="l" defTabSz="914400">
              <a:buFont typeface="Wingdings"/>
              <a:buChar char="§"/>
            </a:pPr>
            <a:endParaRPr lang="it-IT" sz="900" dirty="0" smtClean="0">
              <a:latin typeface="+mn-lt"/>
            </a:endParaRPr>
          </a:p>
          <a:p>
            <a:pPr marL="173736" indent="-173736" algn="l" defTabSz="914400">
              <a:buFont typeface="Wingdings"/>
              <a:buChar char="§"/>
            </a:pPr>
            <a:r>
              <a:rPr lang="it-IT" sz="900" b="1" i="0" dirty="0" smtClean="0">
                <a:latin typeface="Calibri"/>
                <a:ea typeface="ＭＳ Ｐゴシック"/>
              </a:rPr>
              <a:t>Un controller DJ completo</a:t>
            </a:r>
            <a:endParaRPr lang="it-IT" sz="900" b="1" i="0" dirty="0" smtClean="0">
              <a:latin typeface="+mn-lt"/>
              <a:ea typeface="ＭＳ Ｐゴシック"/>
            </a:endParaRPr>
          </a:p>
          <a:p>
            <a:pPr marL="338328" lvl="1" indent="-109728" algn="l" defTabSz="914400">
              <a:buFont typeface="Arial"/>
              <a:buChar char="•"/>
            </a:pPr>
            <a:r>
              <a:rPr lang="it-IT" sz="900" b="0" i="0" dirty="0" smtClean="0">
                <a:latin typeface="+mn-lt"/>
                <a:ea typeface="ＭＳ Ｐゴシック"/>
              </a:rPr>
              <a:t>Controlli di mixaggio su 2 banchi separati</a:t>
            </a:r>
          </a:p>
          <a:p>
            <a:pPr marL="338328" lvl="1" indent="-109728" algn="l" defTabSz="914400">
              <a:buFont typeface="Arial"/>
              <a:buChar char="•"/>
            </a:pPr>
            <a:r>
              <a:rPr lang="it-IT" sz="900" b="0" i="0" dirty="0" smtClean="0">
                <a:latin typeface="+mn-lt"/>
                <a:ea typeface="ＭＳ Ｐゴシック"/>
              </a:rPr>
              <a:t>2 manopole rotanti capacitive sensibili alla pressione</a:t>
            </a:r>
          </a:p>
          <a:p>
            <a:pPr marL="338328" lvl="1" indent="-109728" algn="l" defTabSz="914400">
              <a:buFont typeface="Arial"/>
              <a:buChar char="•"/>
            </a:pPr>
            <a:r>
              <a:rPr lang="it-IT" sz="900" b="0" i="0" dirty="0" smtClean="0">
                <a:latin typeface="+mn-lt"/>
                <a:ea typeface="ＭＳ Ｐゴシック"/>
              </a:rPr>
              <a:t>Interfaccia audio integrata </a:t>
            </a:r>
            <a:r>
              <a:rPr lang="it-IT" sz="900" dirty="0" smtClean="0">
                <a:latin typeface="+mn-lt"/>
                <a:ea typeface="ＭＳ Ｐゴシック"/>
              </a:rPr>
              <a:t>dotata di uscite audio per altoparlanti e cuffie</a:t>
            </a:r>
            <a:r>
              <a:rPr lang="it-IT" sz="900" b="0" i="0" dirty="0" smtClean="0">
                <a:latin typeface="+mn-lt"/>
                <a:ea typeface="ＭＳ Ｐゴシック"/>
              </a:rPr>
              <a:t>, oltre ad un ingresso esterno</a:t>
            </a:r>
          </a:p>
          <a:p>
            <a:pPr marL="338328" lvl="1" indent="-109728" algn="l" defTabSz="914400">
              <a:buFont typeface="Arial"/>
              <a:buChar char="•"/>
            </a:pPr>
            <a:r>
              <a:rPr lang="it-IT" sz="900" b="0" i="0" dirty="0" smtClean="0">
                <a:latin typeface="+mn-lt"/>
                <a:ea typeface="ＭＳ Ｐゴシック"/>
              </a:rPr>
              <a:t>16 </a:t>
            </a:r>
            <a:r>
              <a:rPr lang="it-IT" sz="900" b="0" i="0" dirty="0" err="1" smtClean="0">
                <a:latin typeface="+mn-lt"/>
                <a:ea typeface="ＭＳ Ｐゴシック"/>
              </a:rPr>
              <a:t>pad</a:t>
            </a:r>
            <a:endParaRPr lang="it-IT" sz="900" b="0" i="0" dirty="0" smtClean="0">
              <a:latin typeface="+mn-lt"/>
              <a:ea typeface="ＭＳ Ｐゴシック"/>
            </a:endParaRPr>
          </a:p>
          <a:p>
            <a:pPr marL="173736" indent="-173736" algn="l" defTabSz="914400">
              <a:buFont typeface="Wingdings"/>
              <a:buChar char="§"/>
            </a:pPr>
            <a:endParaRPr lang="it-IT" sz="900" dirty="0" smtClean="0">
              <a:latin typeface="+mn-lt"/>
            </a:endParaRPr>
          </a:p>
          <a:p>
            <a:pPr marL="173736" indent="-173736" algn="l" defTabSz="914400">
              <a:buFont typeface="Wingdings"/>
              <a:buChar char="§"/>
            </a:pPr>
            <a:r>
              <a:rPr lang="it-IT" sz="900" b="1" i="0" dirty="0" smtClean="0">
                <a:latin typeface="Calibri"/>
                <a:ea typeface="ＭＳ Ｐゴシック"/>
              </a:rPr>
              <a:t>Un design sottile e moderno</a:t>
            </a:r>
          </a:p>
          <a:p>
            <a:pPr marL="338328" indent="-109728" algn="l" defTabSz="914400">
              <a:buFont typeface="Arial"/>
              <a:buChar char="•"/>
            </a:pPr>
            <a:r>
              <a:rPr lang="it-IT" sz="900" b="0" i="0" dirty="0" smtClean="0">
                <a:latin typeface="Calibri"/>
                <a:ea typeface="ＭＳ Ｐゴシック"/>
              </a:rPr>
              <a:t>Finiture graffiate-spazzolate sui banchi, finiture satinate sul </a:t>
            </a:r>
            <a:r>
              <a:rPr lang="it-IT" sz="900" dirty="0" smtClean="0">
                <a:latin typeface="Calibri"/>
                <a:ea typeface="ＭＳ Ｐゴシック"/>
              </a:rPr>
              <a:t>banco di mixaggio </a:t>
            </a:r>
            <a:r>
              <a:rPr lang="it-IT" sz="900" b="0" i="0" dirty="0" smtClean="0">
                <a:latin typeface="Calibri"/>
                <a:ea typeface="ＭＳ Ｐゴシック"/>
              </a:rPr>
              <a:t>centrale</a:t>
            </a:r>
          </a:p>
          <a:p>
            <a:pPr marL="338328" indent="-109728" algn="l" defTabSz="914400">
              <a:buFont typeface="Arial"/>
              <a:buChar char="•"/>
            </a:pPr>
            <a:r>
              <a:rPr lang="it-IT" sz="900" b="0" i="0" dirty="0" smtClean="0">
                <a:latin typeface="Calibri"/>
                <a:ea typeface="ＭＳ Ｐゴシック"/>
              </a:rPr>
              <a:t>Superficie delle manopole rotanti in metallo</a:t>
            </a:r>
          </a:p>
          <a:p>
            <a:pPr marL="338328" indent="-109728" algn="l" defTabSz="914400">
              <a:buFont typeface="Arial"/>
              <a:buChar char="•"/>
            </a:pPr>
            <a:r>
              <a:rPr lang="it-IT" sz="900" b="0" i="0" dirty="0" smtClean="0">
                <a:latin typeface="Calibri"/>
                <a:ea typeface="ＭＳ Ｐゴシック"/>
              </a:rPr>
              <a:t>Pulsanti retroilluminati per una più comoda individuazione dei comandi da </a:t>
            </a:r>
            <a:r>
              <a:rPr lang="it-IT" sz="900" dirty="0" smtClean="0">
                <a:latin typeface="Calibri"/>
                <a:ea typeface="ＭＳ Ｐゴシック"/>
              </a:rPr>
              <a:t>p</a:t>
            </a:r>
            <a:r>
              <a:rPr lang="it-IT" sz="900" b="0" i="0" dirty="0" smtClean="0">
                <a:latin typeface="Calibri"/>
                <a:ea typeface="ＭＳ Ｐゴシック"/>
              </a:rPr>
              <a:t>arte degli utenti, anche in condizioni di scarsa luminosità</a:t>
            </a:r>
          </a:p>
          <a:p>
            <a:pPr marL="338328" indent="-109728" algn="l" defTabSz="914400">
              <a:buFont typeface="Arial"/>
              <a:buChar char="•"/>
            </a:pPr>
            <a:r>
              <a:rPr lang="it-IT" sz="900" b="0" i="0" dirty="0" smtClean="0">
                <a:latin typeface="Calibri"/>
                <a:ea typeface="ＭＳ Ｐゴシック"/>
              </a:rPr>
              <a:t>Leggero e portatile: ravviva le tue feste, ovunque tu sia!</a:t>
            </a:r>
          </a:p>
          <a:p>
            <a:pPr algn="l" defTabSz="914400">
              <a:buNone/>
            </a:pPr>
            <a:endParaRPr lang="it-IT" sz="900" dirty="0" smtClean="0">
              <a:latin typeface="+mn-lt"/>
            </a:endParaRPr>
          </a:p>
        </p:txBody>
      </p:sp>
      <p:sp>
        <p:nvSpPr>
          <p:cNvPr id="2056" name="ZoneTexte 10"/>
          <p:cNvSpPr txBox="1">
            <a:spLocks noChangeArrowheads="1"/>
          </p:cNvSpPr>
          <p:nvPr/>
        </p:nvSpPr>
        <p:spPr bwMode="auto">
          <a:xfrm>
            <a:off x="966638" y="3703987"/>
            <a:ext cx="26783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" indent="-91440" defTabSz="914400"/>
            <a:r>
              <a:rPr lang="it-IT" sz="1400" b="1" dirty="0" smtClean="0">
                <a:latin typeface="Arial"/>
                <a:ea typeface="ＭＳ Ｐゴシック"/>
              </a:rPr>
              <a:t>Un</a:t>
            </a:r>
            <a:r>
              <a:rPr lang="it-IT" sz="1400" b="1" i="0" dirty="0" smtClean="0">
                <a:latin typeface="Arial"/>
                <a:ea typeface="ＭＳ Ｐゴシック"/>
              </a:rPr>
              <a:t> </a:t>
            </a:r>
            <a:r>
              <a:rPr lang="it-IT" sz="1400" b="1" dirty="0" smtClean="0">
                <a:latin typeface="Arial"/>
                <a:ea typeface="ＭＳ Ｐゴシック"/>
              </a:rPr>
              <a:t>controller DJ, </a:t>
            </a:r>
            <a:r>
              <a:rPr lang="it-IT" sz="1400" b="1" i="0" dirty="0" smtClean="0">
                <a:latin typeface="Arial"/>
                <a:ea typeface="ＭＳ Ｐゴシック"/>
              </a:rPr>
              <a:t>3 modalità!</a:t>
            </a:r>
            <a:endParaRPr lang="it-IT" sz="1400" b="1" i="0" dirty="0">
              <a:latin typeface="Arial"/>
              <a:ea typeface="ＭＳ Ｐゴシック"/>
            </a:endParaRPr>
          </a:p>
        </p:txBody>
      </p:sp>
      <p:graphicFrame>
        <p:nvGraphicFramePr>
          <p:cNvPr id="15439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447284"/>
              </p:ext>
            </p:extLst>
          </p:nvPr>
        </p:nvGraphicFramePr>
        <p:xfrm>
          <a:off x="4869160" y="467544"/>
          <a:ext cx="1945643" cy="155440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945643"/>
              </a:tblGrid>
              <a:tr h="207963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1" i="0" u="none" strike="noStrike" cap="none" baseline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Caratteristiche tecniche</a:t>
                      </a:r>
                      <a:endParaRPr lang="it-IT" sz="900" b="1" i="0" u="none" strike="noStrike" cap="none" baseline="0" noProof="0"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T="45707" marB="45707" horzOverflow="overflow"/>
                </a:tc>
              </a:tr>
              <a:tr h="506413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750" b="0" i="0" u="none" strike="noStrike" cap="none" baseline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Controller DJ a doppio banco di mixaggio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750" b="0" i="0" u="none" strike="noStrike" cap="none" baseline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Tecnologia wireless </a:t>
                      </a:r>
                      <a:r>
                        <a:rPr lang="it-IT" sz="750" b="0" i="1" u="none" strike="noStrike" cap="none" baseline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Bluetooth®</a:t>
                      </a:r>
                      <a:endParaRPr lang="it-IT" sz="750" b="0" i="0" u="none" strike="noStrike" cap="none" baseline="0" noProof="0" smtClean="0"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  <a:p>
                      <a:pPr marL="171450" marR="0" indent="-1714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it-IT" sz="750" b="0" i="0" u="none" strike="noStrike" cap="none" baseline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Audio integrato (uscite Mix + Anteprima / ingresso Esterno)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750" b="0" i="0" u="none" strike="noStrike" cap="none" baseline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- Manopole rotanti capacitive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750" b="0" i="0" u="none" strike="noStrike" cap="none" baseline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- 16 pad da performance</a:t>
                      </a:r>
                      <a:endParaRPr lang="it-IT" sz="750" b="0" i="0" u="none" strike="noStrike" cap="none" baseline="0" noProof="0"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T="45707" marB="45707" horzOverflow="overflow"/>
                </a:tc>
              </a:tr>
              <a:tr h="506413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750" b="0" i="0" u="none" strike="noStrike" cap="none" baseline="0" noProof="0" dirty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Completa dotazione software: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750" b="0" i="0" u="none" strike="noStrike" cap="none" baseline="0" noProof="0" dirty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DJUCED™ 40° per Mac®/PC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750" b="0" i="0" u="none" strike="noStrike" cap="none" baseline="0" noProof="0" dirty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DJUCED™ Master per </a:t>
                      </a:r>
                      <a:r>
                        <a:rPr lang="it-IT" sz="750" b="0" i="0" u="none" strike="noStrike" cap="none" baseline="0" noProof="0" dirty="0" err="1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iOS</a:t>
                      </a:r>
                      <a:r>
                        <a:rPr lang="it-IT" sz="750" b="0" i="0" u="none" strike="noStrike" cap="none" baseline="0" noProof="0" dirty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 / Android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750" b="0" i="0" u="none" strike="noStrike" cap="none" baseline="0" noProof="0" dirty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DJUCED™ </a:t>
                      </a:r>
                      <a:r>
                        <a:rPr lang="it-IT" sz="750" b="0" i="0" u="none" strike="noStrike" cap="none" baseline="0" noProof="0" dirty="0" err="1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App</a:t>
                      </a:r>
                      <a:r>
                        <a:rPr lang="it-IT" sz="750" b="0" i="0" u="none" strike="noStrike" cap="none" baseline="0" noProof="0" dirty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 per </a:t>
                      </a:r>
                      <a:r>
                        <a:rPr lang="it-IT" sz="750" b="0" i="0" u="none" strike="noStrike" cap="none" baseline="0" noProof="0" dirty="0" err="1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iOS</a:t>
                      </a:r>
                      <a:r>
                        <a:rPr lang="it-IT" sz="750" b="0" i="0" u="none" strike="noStrike" cap="none" baseline="0" noProof="0" dirty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 / Android</a:t>
                      </a:r>
                      <a:endParaRPr lang="it-IT" sz="750" b="0" i="0" u="none" strike="noStrike" cap="none" baseline="0" noProof="0" dirty="0"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T="45707" marB="45707" horzOverflow="overflow"/>
                </a:tc>
              </a:tr>
            </a:tbl>
          </a:graphicData>
        </a:graphic>
      </p:graphicFrame>
      <p:sp>
        <p:nvSpPr>
          <p:cNvPr id="15392" name="ZoneTexte 37"/>
          <p:cNvSpPr txBox="1">
            <a:spLocks noChangeArrowheads="1"/>
          </p:cNvSpPr>
          <p:nvPr/>
        </p:nvSpPr>
        <p:spPr bwMode="auto">
          <a:xfrm>
            <a:off x="-48691" y="798513"/>
            <a:ext cx="131745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en-US" sz="1050" b="1" i="0" smtClean="0">
                <a:latin typeface="Calibri"/>
                <a:ea typeface="ＭＳ Ｐゴシック"/>
                <a:cs typeface="+mn-cs"/>
              </a:rPr>
              <a:t>www.hercules.com</a:t>
            </a:r>
            <a:endParaRPr lang="en-US" sz="1050" b="1" i="0">
              <a:latin typeface="Calibri"/>
              <a:ea typeface="ＭＳ Ｐゴシック"/>
              <a:cs typeface="+mn-cs"/>
            </a:endParaRPr>
          </a:p>
        </p:txBody>
      </p:sp>
      <p:pic>
        <p:nvPicPr>
          <p:cNvPr id="1539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002" y="148549"/>
            <a:ext cx="995139" cy="67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à coins arrondis 35"/>
          <p:cNvSpPr/>
          <p:nvPr/>
        </p:nvSpPr>
        <p:spPr>
          <a:xfrm>
            <a:off x="4862512" y="8257032"/>
            <a:ext cx="1995487" cy="40473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None/>
            </a:pPr>
            <a:r>
              <a:rPr lang="it-IT" sz="800" b="0" i="0" dirty="0" smtClean="0">
                <a:solidFill>
                  <a:schemeClr val="bg1"/>
                </a:solidFill>
                <a:latin typeface="Arial"/>
                <a:ea typeface="ＭＳ Ｐゴシック"/>
                <a:cs typeface="+mn-cs"/>
              </a:rPr>
              <a:t>Codice prodotto / Codice a barre</a:t>
            </a:r>
          </a:p>
          <a:p>
            <a:pPr algn="ctr"/>
            <a:r>
              <a:rPr lang="it-IT" sz="800" b="0" i="0" dirty="0" smtClean="0">
                <a:solidFill>
                  <a:schemeClr val="bg1"/>
                </a:solidFill>
                <a:latin typeface="Arial"/>
                <a:ea typeface="ＭＳ Ｐゴシック"/>
                <a:cs typeface="+mn-cs"/>
              </a:rPr>
              <a:t>EMEA: </a:t>
            </a:r>
            <a:r>
              <a:rPr lang="fr-FR" sz="800" dirty="0">
                <a:solidFill>
                  <a:srgbClr val="FFFFFF"/>
                </a:solidFill>
              </a:rPr>
              <a:t>4780773 / 3 36293 474451 9</a:t>
            </a:r>
          </a:p>
          <a:p>
            <a:pPr algn="ctr"/>
            <a:r>
              <a:rPr lang="fr-FR" sz="800" dirty="0">
                <a:solidFill>
                  <a:schemeClr val="bg1"/>
                </a:solidFill>
              </a:rPr>
              <a:t>USA  : </a:t>
            </a:r>
            <a:r>
              <a:rPr lang="en-US" sz="800" dirty="0">
                <a:solidFill>
                  <a:srgbClr val="FFFFFF"/>
                </a:solidFill>
                <a:ea typeface="ＭＳ Ｐゴシック" pitchFamily="34" charset="-128"/>
              </a:rPr>
              <a:t>4780773/ </a:t>
            </a:r>
            <a:r>
              <a:rPr lang="fr-FR" sz="800" dirty="0"/>
              <a:t>6 63296 41968 2</a:t>
            </a:r>
            <a:endParaRPr lang="fr-FR" sz="800" dirty="0"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5434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894343"/>
              </p:ext>
            </p:extLst>
          </p:nvPr>
        </p:nvGraphicFramePr>
        <p:xfrm>
          <a:off x="4869160" y="2195736"/>
          <a:ext cx="1945643" cy="85874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945643"/>
              </a:tblGrid>
              <a:tr h="20637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1" i="0" u="none" strike="noStrike" cap="none" baseline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Caratteristiche fisiche</a:t>
                      </a:r>
                      <a:endParaRPr lang="it-IT" sz="900" b="1" i="0" u="none" strike="noStrike" cap="none" baseline="0" noProof="0"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T="45707" marB="45707" horzOverflow="overflow"/>
                </a:tc>
              </a:tr>
              <a:tr h="21873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750" b="0" i="0" u="none" strike="noStrike" cap="none" baseline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Misure: </a:t>
                      </a:r>
                      <a:r>
                        <a:rPr lang="it-IT" sz="750" b="0" i="0" u="none" strike="noStrike" baseline="0" noProof="0" smtClean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  <a:cs typeface="+mn-cs"/>
                        </a:rPr>
                        <a:t>40 (L) x 23 (P) x 4,5 (A) cm</a:t>
                      </a:r>
                      <a:endParaRPr lang="it-IT" sz="750" b="0" i="0" u="none" strike="noStrike" baseline="0" noProof="0">
                        <a:solidFill>
                          <a:schemeClr val="tx1"/>
                        </a:solidFill>
                        <a:latin typeface="Calibri"/>
                        <a:ea typeface="ＭＳ Ｐゴシック"/>
                        <a:cs typeface="+mn-cs"/>
                      </a:endParaRPr>
                    </a:p>
                  </a:txBody>
                  <a:tcPr marT="45707" marB="45707" horzOverflow="overflow"/>
                </a:tc>
              </a:tr>
              <a:tr h="192088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750" b="0" i="0" u="none" strike="noStrike" cap="none" baseline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Diametro manopole rotanti: 11</a:t>
                      </a:r>
                      <a:r>
                        <a:rPr lang="it-IT" sz="750" b="0" i="0" u="none" strike="noStrike" cap="none" baseline="0" noProof="0" smtClean="0">
                          <a:latin typeface="Arial"/>
                          <a:ea typeface="ＭＳ Ｐゴシック"/>
                          <a:cs typeface="+mn-cs"/>
                        </a:rPr>
                        <a:t> </a:t>
                      </a:r>
                      <a:r>
                        <a:rPr lang="it-IT" sz="750" b="0" i="0" u="none" strike="noStrike" cap="none" baseline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cm</a:t>
                      </a:r>
                      <a:endParaRPr lang="it-IT" sz="750" b="0" i="0" u="none" strike="noStrike" cap="none" baseline="0" noProof="0"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T="45707" marB="45707" horzOverflow="overflow"/>
                </a:tc>
              </a:tr>
              <a:tr h="14791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750" b="0" i="0" u="none" strike="noStrike" cap="none" baseline="0" noProof="0" dirty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Peso: 1,5 kg </a:t>
                      </a:r>
                      <a:endParaRPr lang="it-IT" sz="750" b="0" i="0" u="none" strike="noStrike" cap="none" baseline="0" noProof="0" dirty="0"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T="45707" marB="45707" horzOverflow="overflow"/>
                </a:tc>
              </a:tr>
            </a:tbl>
          </a:graphicData>
        </a:graphic>
      </p:graphicFrame>
      <p:graphicFrame>
        <p:nvGraphicFramePr>
          <p:cNvPr id="26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24875"/>
              </p:ext>
            </p:extLst>
          </p:nvPr>
        </p:nvGraphicFramePr>
        <p:xfrm>
          <a:off x="4867733" y="3131840"/>
          <a:ext cx="1945643" cy="265163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945643"/>
              </a:tblGrid>
              <a:tr h="20637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1" i="0" u="none" strike="noStrike" cap="none" baseline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Configurazione richiesta</a:t>
                      </a:r>
                      <a:endParaRPr lang="it-IT" sz="900" b="1" i="0" u="none" strike="noStrike" cap="none" baseline="0" noProof="0"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T="45707" marB="45707" horzOverflow="overflow"/>
                </a:tc>
              </a:tr>
              <a:tr h="218739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it-IT" sz="750" b="1" i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DJUCED</a:t>
                      </a:r>
                      <a:r>
                        <a:rPr lang="it-IT" sz="750" b="1" kern="1200" noProof="0" smtClean="0">
                          <a:effectLst/>
                          <a:latin typeface="Arial Narrow"/>
                        </a:rPr>
                        <a:t>™</a:t>
                      </a:r>
                      <a:r>
                        <a:rPr lang="it-IT" sz="750" b="1" i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 40° PC / MAC</a:t>
                      </a:r>
                    </a:p>
                    <a:p>
                      <a:pPr marL="54864" indent="-54864" algn="l" defTabSz="914400">
                        <a:buFont typeface="Arial"/>
                        <a:buChar char="•"/>
                      </a:pPr>
                      <a:r>
                        <a:rPr lang="it-IT" sz="750" b="0" i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CPU a 2 GHz o superiore</a:t>
                      </a:r>
                    </a:p>
                    <a:p>
                      <a:pPr marL="54864" indent="-54864" algn="l" defTabSz="914400">
                        <a:buFont typeface="Arial"/>
                        <a:buChar char="•"/>
                      </a:pPr>
                      <a:r>
                        <a:rPr lang="it-IT" sz="750" b="0" i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2 GB o più di RAM</a:t>
                      </a:r>
                    </a:p>
                    <a:p>
                      <a:pPr marL="54864" indent="-54864" algn="l" defTabSz="914400">
                        <a:buFont typeface="Arial"/>
                        <a:buChar char="•"/>
                      </a:pPr>
                      <a:r>
                        <a:rPr lang="it-IT" sz="750" b="0" i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Windows Vista, 7, 8 (32 e 64 bit)</a:t>
                      </a:r>
                    </a:p>
                    <a:p>
                      <a:pPr marL="54864" indent="-54864" algn="l" defTabSz="914400">
                        <a:buFont typeface="Arial"/>
                        <a:buChar char="•"/>
                      </a:pPr>
                      <a:r>
                        <a:rPr lang="it-IT" sz="750" b="0" i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MAC OSX 10.7 e superiori (32 e 64 bit)</a:t>
                      </a:r>
                      <a:endParaRPr lang="it-IT" sz="750" b="0" i="0" noProof="0"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T="45707" marB="45707" horzOverflow="overflow"/>
                </a:tc>
              </a:tr>
              <a:tr h="192088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750" b="1" i="0" u="none" strike="noStrike" baseline="0" noProof="0" smtClean="0">
                          <a:latin typeface="Arial"/>
                          <a:ea typeface="ＭＳ Ｐゴシック"/>
                          <a:cs typeface="+mn-cs"/>
                        </a:rPr>
                        <a:t>DJUCED</a:t>
                      </a:r>
                      <a:r>
                        <a:rPr lang="it-IT" sz="750" b="1" kern="1200" noProof="0" smtClean="0">
                          <a:effectLst/>
                          <a:latin typeface="Arial Narrow"/>
                        </a:rPr>
                        <a:t>™</a:t>
                      </a:r>
                      <a:r>
                        <a:rPr lang="it-IT" sz="750" b="1" i="0" u="none" strike="noStrike" baseline="0" noProof="0" smtClean="0">
                          <a:latin typeface="Arial"/>
                          <a:ea typeface="ＭＳ Ｐゴシック"/>
                          <a:cs typeface="+mn-cs"/>
                        </a:rPr>
                        <a:t> Master (iOS e Android)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750" b="0" i="0" u="none" strike="noStrike" baseline="0" noProof="0" smtClean="0">
                          <a:latin typeface="Arial"/>
                          <a:ea typeface="ＭＳ Ｐゴシック"/>
                          <a:cs typeface="+mn-cs"/>
                        </a:rPr>
                        <a:t>iOS 7 e superiori / Bluetooth® 4.0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750" b="0" i="0" u="none" strike="noStrike" baseline="0" noProof="0" smtClean="0">
                          <a:latin typeface="Arial"/>
                          <a:ea typeface="ＭＳ Ｐゴシック"/>
                          <a:cs typeface="+mn-cs"/>
                        </a:rPr>
                        <a:t>iPhone 4S, iPod Touch 5, iPad mini, iPad 3 e periferiche più recenti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750" strike="noStrike" noProof="0" smtClean="0"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750" b="0" i="0" u="none" strike="noStrike" baseline="0" noProof="0" smtClean="0">
                          <a:latin typeface="Arial"/>
                          <a:ea typeface="ＭＳ Ｐゴシック"/>
                          <a:cs typeface="+mn-cs"/>
                        </a:rPr>
                        <a:t>Android 4.0 e superiori / Bluetooth® 3.0</a:t>
                      </a:r>
                      <a:endParaRPr lang="it-IT" sz="750" b="0" i="0" u="none" strike="noStrike" baseline="0" noProof="0"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T="45707" marB="45707" horzOverflow="overflow"/>
                </a:tc>
              </a:tr>
              <a:tr h="147919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it-IT" sz="750" b="1" i="0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DJUCED</a:t>
                      </a:r>
                      <a:r>
                        <a:rPr lang="it-IT" sz="750" b="1" kern="1200" noProof="0" smtClean="0">
                          <a:effectLst/>
                          <a:latin typeface="Arial Narrow"/>
                        </a:rPr>
                        <a:t>™</a:t>
                      </a:r>
                      <a:r>
                        <a:rPr lang="it-IT" sz="750" b="1" i="0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App (iOS e Android)</a:t>
                      </a:r>
                    </a:p>
                    <a:p>
                      <a:pPr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it-IT" sz="750" b="0" i="0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iOS 7 e superiori</a:t>
                      </a:r>
                      <a:r>
                        <a:rPr lang="it-IT" sz="750" b="0" i="0" baseline="0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/ </a:t>
                      </a:r>
                      <a:r>
                        <a:rPr lang="it-IT" sz="750" b="0" i="0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Bluetooth® 4.0</a:t>
                      </a:r>
                    </a:p>
                    <a:p>
                      <a:pPr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it-IT" sz="750" b="0" i="0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iPad mini, iPad 3</a:t>
                      </a:r>
                      <a:r>
                        <a:rPr lang="it-IT" sz="750" b="0" i="0" baseline="0" noProof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750" b="0" i="0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 periferiche più recenti</a:t>
                      </a:r>
                    </a:p>
                    <a:p>
                      <a:pPr algn="l" defTabSz="914400">
                        <a:lnSpc>
                          <a:spcPct val="100000"/>
                        </a:lnSpc>
                        <a:buNone/>
                      </a:pPr>
                      <a:r>
                        <a:rPr lang="it-IT" sz="750" b="0" i="0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Android 4.0 e superiori</a:t>
                      </a:r>
                      <a:r>
                        <a:rPr lang="it-IT" sz="750" b="0" i="0" baseline="0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/ </a:t>
                      </a:r>
                      <a:r>
                        <a:rPr lang="it-IT" sz="750" b="0" i="0" noProof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Bluetooth® 3.0</a:t>
                      </a:r>
                      <a:endParaRPr lang="it-IT" sz="750" b="0" i="0" noProof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T="45707" marB="45707" horzOverflow="overflow"/>
                </a:tc>
              </a:tr>
              <a:tr h="16582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750" b="0" i="0" u="none" strike="noStrike" baseline="0" noProof="0" dirty="0" smtClean="0">
                          <a:latin typeface="Arial"/>
                          <a:ea typeface="ＭＳ Ｐゴシック"/>
                          <a:cs typeface="+mn-cs"/>
                        </a:rPr>
                        <a:t>Controlla qui la compatibilità 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750" b="0" i="0" u="none" strike="noStrike" baseline="0" noProof="0" dirty="0" smtClean="0">
                          <a:latin typeface="Arial"/>
                          <a:ea typeface="ＭＳ Ｐゴシック"/>
                          <a:cs typeface="+mn-cs"/>
                        </a:rPr>
                        <a:t>della tua periferica: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750" strike="noStrike" noProof="0" dirty="0" smtClean="0"/>
                    </a:p>
                  </a:txBody>
                  <a:tcPr marT="45707" marB="45707" horzOverflow="overflow"/>
                </a:tc>
              </a:tr>
            </a:tbl>
          </a:graphicData>
        </a:graphic>
      </p:graphicFrame>
      <p:graphicFrame>
        <p:nvGraphicFramePr>
          <p:cNvPr id="27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393366"/>
              </p:ext>
            </p:extLst>
          </p:nvPr>
        </p:nvGraphicFramePr>
        <p:xfrm>
          <a:off x="4867733" y="5940152"/>
          <a:ext cx="1945643" cy="92958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945643"/>
              </a:tblGrid>
              <a:tr h="20637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1" i="0" u="none" strike="noStrike" cap="none" baseline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Contenuto della confezione</a:t>
                      </a:r>
                      <a:endParaRPr lang="it-IT" sz="900" b="1" i="0" u="none" strike="noStrike" cap="none" baseline="0" noProof="0"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T="45707" marB="45707" horzOverflow="overflow"/>
                </a:tc>
              </a:tr>
              <a:tr h="218739">
                <a:tc>
                  <a:txBody>
                    <a:bodyPr/>
                    <a:lstStyle/>
                    <a:p>
                      <a:pPr marL="54864" marR="0" indent="-54864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t-IT" sz="800" b="0" i="0" u="none" strike="noStrike" cap="none" baseline="0" noProof="0" dirty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Hercules Universal DJ</a:t>
                      </a:r>
                    </a:p>
                    <a:p>
                      <a:pPr marL="54864" marR="0" indent="-54864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t-IT" sz="800" b="0" i="0" u="none" strike="noStrike" cap="none" baseline="0" noProof="0" dirty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CD di installazione</a:t>
                      </a:r>
                    </a:p>
                    <a:p>
                      <a:pPr marL="54864" marR="0" indent="-54864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t-IT" sz="800" b="0" i="0" u="none" strike="noStrike" cap="none" baseline="0" noProof="0" dirty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Guida Rapida cartacea + poster</a:t>
                      </a:r>
                    </a:p>
                    <a:p>
                      <a:pPr marL="54864" marR="0" indent="-54864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t-IT" sz="800" b="0" i="0" u="none" strike="noStrike" cap="none" baseline="0" noProof="0" dirty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Cavo USB</a:t>
                      </a:r>
                    </a:p>
                    <a:p>
                      <a:pPr marL="54864" marR="0" indent="-54864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t-IT" sz="800" b="0" i="0" u="none" strike="noStrike" cap="none" baseline="0" noProof="0" dirty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Cavo audio mini-jack RCA</a:t>
                      </a:r>
                      <a:endParaRPr lang="it-IT" sz="800" b="0" i="0" u="none" strike="noStrike" cap="none" baseline="0" noProof="0" dirty="0"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T="45707" marB="45707" horzOverflow="overflow"/>
                </a:tc>
              </a:tr>
            </a:tbl>
          </a:graphicData>
        </a:graphic>
      </p:graphicFrame>
      <p:graphicFrame>
        <p:nvGraphicFramePr>
          <p:cNvPr id="28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613535"/>
              </p:ext>
            </p:extLst>
          </p:nvPr>
        </p:nvGraphicFramePr>
        <p:xfrm>
          <a:off x="4867733" y="7092280"/>
          <a:ext cx="1945643" cy="108731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945643"/>
              </a:tblGrid>
              <a:tr h="20637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900" b="1" i="0" u="none" strike="noStrike" cap="none" baseline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Caratteristiche del packaging</a:t>
                      </a:r>
                      <a:endParaRPr lang="it-IT" sz="900" b="1" i="0" u="none" strike="noStrike" cap="none" baseline="0" noProof="0"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T="45707" marB="45707" horzOverflow="overflow"/>
                </a:tc>
              </a:tr>
              <a:tr h="218739">
                <a:tc>
                  <a:txBody>
                    <a:bodyPr/>
                    <a:lstStyle/>
                    <a:p>
                      <a:pPr marL="795528" marR="0" indent="-795528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 cap="none" baseline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Scatola a colori</a:t>
                      </a:r>
                      <a:r>
                        <a:rPr lang="it-IT" sz="800" b="0" i="0" u="none" strike="noStrike" cap="none" baseline="0" noProof="0" smtClean="0">
                          <a:latin typeface="Arial"/>
                          <a:ea typeface="ＭＳ Ｐゴシック"/>
                          <a:cs typeface="+mn-cs"/>
                        </a:rPr>
                        <a:t>	</a:t>
                      </a:r>
                      <a:r>
                        <a:rPr lang="it-IT" sz="800" b="0" i="0" u="none" strike="noStrike" cap="none" baseline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47,6 x 26,6 x 7,4</a:t>
                      </a:r>
                      <a:r>
                        <a:rPr lang="it-IT" sz="800" b="0" i="0" u="none" strike="noStrike" cap="none" baseline="0" noProof="0" smtClean="0">
                          <a:latin typeface="Arial"/>
                          <a:ea typeface="ＭＳ Ｐゴシック"/>
                          <a:cs typeface="+mn-cs"/>
                        </a:rPr>
                        <a:t> </a:t>
                      </a:r>
                      <a:r>
                        <a:rPr lang="it-IT" sz="800" b="0" i="0" u="none" strike="noStrike" cap="none" baseline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cm</a:t>
                      </a:r>
                      <a:endParaRPr lang="it-IT" sz="800" b="0" i="0" u="none" strike="noStrike" cap="none" baseline="0" noProof="0"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T="45707" marB="45707" horzOverflow="overflow"/>
                </a:tc>
              </a:tr>
              <a:tr h="192088">
                <a:tc>
                  <a:txBody>
                    <a:bodyPr/>
                    <a:lstStyle/>
                    <a:p>
                      <a:pPr marL="795528" marR="0" indent="-795528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 cap="none" baseline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Cartone</a:t>
                      </a:r>
                      <a:r>
                        <a:rPr lang="it-IT" sz="800" b="0" i="0" u="none" strike="noStrike" cap="none" baseline="0" noProof="0" smtClean="0">
                          <a:latin typeface="Arial"/>
                          <a:ea typeface="ＭＳ Ｐゴシック"/>
                          <a:cs typeface="+mn-cs"/>
                        </a:rPr>
                        <a:t>	</a:t>
                      </a:r>
                      <a:r>
                        <a:rPr lang="it-IT" sz="800" b="0" i="0" u="none" strike="noStrike" cap="none" baseline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50 x 29,5 x 17,5</a:t>
                      </a:r>
                      <a:r>
                        <a:rPr lang="it-IT" sz="800" b="0" i="0" u="none" strike="noStrike" cap="none" baseline="0" noProof="0" smtClean="0">
                          <a:latin typeface="Arial"/>
                          <a:ea typeface="ＭＳ Ｐゴシック"/>
                          <a:cs typeface="+mn-cs"/>
                        </a:rPr>
                        <a:t> </a:t>
                      </a:r>
                      <a:r>
                        <a:rPr lang="it-IT" sz="800" b="0" i="0" u="none" strike="noStrike" cap="none" baseline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cm</a:t>
                      </a:r>
                      <a:endParaRPr lang="it-IT" sz="800" b="0" i="0" u="none" strike="noStrike" cap="none" baseline="0" noProof="0"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T="45707" marB="45707" horzOverflow="overflow"/>
                </a:tc>
              </a:tr>
              <a:tr h="147919">
                <a:tc>
                  <a:txBody>
                    <a:bodyPr/>
                    <a:lstStyle/>
                    <a:p>
                      <a:pPr marL="795528" marR="0" indent="-795528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 cap="none" baseline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Unità/cartone</a:t>
                      </a:r>
                      <a:r>
                        <a:rPr lang="it-IT" sz="800" b="0" i="0" u="none" strike="noStrike" cap="none" baseline="0" noProof="0" smtClean="0">
                          <a:latin typeface="Arial"/>
                          <a:ea typeface="ＭＳ Ｐゴシック"/>
                          <a:cs typeface="+mn-cs"/>
                        </a:rPr>
                        <a:t>	</a:t>
                      </a:r>
                      <a:r>
                        <a:rPr lang="it-IT" sz="800" b="0" i="0" u="none" strike="noStrike" cap="none" baseline="0" noProof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2</a:t>
                      </a:r>
                      <a:endParaRPr lang="it-IT" sz="800" b="0" i="0" u="none" strike="noStrike" cap="none" baseline="0" noProof="0"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T="45707" marB="45707" horzOverflow="overflow"/>
                </a:tc>
              </a:tr>
              <a:tr h="165824">
                <a:tc>
                  <a:txBody>
                    <a:bodyPr/>
                    <a:lstStyle/>
                    <a:p>
                      <a:pPr marL="795528" marR="0" indent="-795528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0" u="none" strike="noStrike" cap="none" baseline="0" noProof="0" dirty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Quantità / Pallet</a:t>
                      </a:r>
                      <a:r>
                        <a:rPr lang="it-IT" sz="800" b="0" i="0" u="none" strike="noStrike" cap="none" baseline="0" noProof="0" dirty="0" smtClean="0">
                          <a:latin typeface="Arial"/>
                          <a:ea typeface="ＭＳ Ｐゴシック"/>
                          <a:cs typeface="+mn-cs"/>
                        </a:rPr>
                        <a:t>	</a:t>
                      </a:r>
                      <a:r>
                        <a:rPr lang="it-IT" sz="800" b="0" i="0" u="none" strike="noStrike" cap="none" baseline="0" noProof="0" dirty="0" smtClean="0">
                          <a:effectLst/>
                          <a:latin typeface="Arial"/>
                          <a:ea typeface="ＭＳ Ｐゴシック"/>
                          <a:cs typeface="+mn-cs"/>
                        </a:rPr>
                        <a:t>108</a:t>
                      </a:r>
                      <a:endParaRPr lang="it-IT" sz="800" b="0" i="0" u="none" strike="noStrike" cap="none" baseline="0" noProof="0" dirty="0">
                        <a:effectLst/>
                        <a:latin typeface="Arial"/>
                        <a:ea typeface="ＭＳ Ｐゴシック"/>
                        <a:cs typeface="+mn-cs"/>
                      </a:endParaRPr>
                    </a:p>
                  </a:txBody>
                  <a:tcPr marT="45707" marB="45707" horzOverflow="overflow"/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71437" y="8618894"/>
            <a:ext cx="6858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buNone/>
            </a:pPr>
            <a:r>
              <a:rPr lang="it-IT" sz="600" b="0" i="0" dirty="0" smtClean="0">
                <a:solidFill>
                  <a:schemeClr val="bg1"/>
                </a:solidFill>
                <a:latin typeface="Arial"/>
                <a:ea typeface="ＭＳ Ｐゴシック"/>
              </a:rPr>
              <a:t>© 2014 Guillemot Corporation S.A. Tutti i diritti riservati. Hercules® è un marchio registrato da Guillemot Corporation S.A. Apple e </a:t>
            </a:r>
            <a:r>
              <a:rPr lang="it-IT" sz="600" b="0" i="0" dirty="0" err="1" smtClean="0">
                <a:solidFill>
                  <a:schemeClr val="bg1"/>
                </a:solidFill>
                <a:latin typeface="Arial"/>
                <a:ea typeface="ＭＳ Ｐゴシック"/>
              </a:rPr>
              <a:t>iPad</a:t>
            </a:r>
            <a:r>
              <a:rPr lang="it-IT" sz="600" b="0" i="0" dirty="0" smtClean="0">
                <a:solidFill>
                  <a:schemeClr val="bg1"/>
                </a:solidFill>
                <a:latin typeface="Arial"/>
                <a:ea typeface="ＭＳ Ｐゴシック"/>
              </a:rPr>
              <a:t> sono marchi di proprietà di Apple, </a:t>
            </a:r>
            <a:r>
              <a:rPr lang="it-IT" sz="600" b="0" i="0" dirty="0" err="1" smtClean="0">
                <a:solidFill>
                  <a:schemeClr val="bg1"/>
                </a:solidFill>
                <a:latin typeface="Arial"/>
                <a:ea typeface="ＭＳ Ｐゴシック"/>
              </a:rPr>
              <a:t>Inc</a:t>
            </a:r>
            <a:r>
              <a:rPr lang="it-IT" sz="600" b="0" i="0" dirty="0" smtClean="0">
                <a:solidFill>
                  <a:schemeClr val="bg1"/>
                </a:solidFill>
                <a:latin typeface="Arial"/>
                <a:ea typeface="ＭＳ Ｐゴシック"/>
              </a:rPr>
              <a:t>, registrati negl</a:t>
            </a:r>
            <a:r>
              <a:rPr lang="it-IT" sz="600" dirty="0" smtClean="0">
                <a:solidFill>
                  <a:schemeClr val="bg1"/>
                </a:solidFill>
                <a:latin typeface="Arial"/>
                <a:ea typeface="ＭＳ Ｐゴシック"/>
              </a:rPr>
              <a:t>i Stati Uniti d’America </a:t>
            </a:r>
            <a:r>
              <a:rPr lang="it-IT" sz="600" b="0" i="0" dirty="0" smtClean="0">
                <a:solidFill>
                  <a:schemeClr val="bg1"/>
                </a:solidFill>
                <a:latin typeface="Arial"/>
                <a:ea typeface="ＭＳ Ｐゴシック"/>
              </a:rPr>
              <a:t>e in altri paesi. </a:t>
            </a:r>
            <a:r>
              <a:rPr lang="it-IT" sz="6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 parola-marchio e i loghi </a:t>
            </a:r>
            <a:r>
              <a:rPr lang="it-IT" sz="6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Bluetooth® </a:t>
            </a:r>
            <a:r>
              <a:rPr lang="it-IT" sz="6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sono marchi registrati di proprietà di Bluetooth SIG, </a:t>
            </a:r>
            <a:r>
              <a:rPr lang="it-IT" sz="600" dirty="0" err="1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Inc</a:t>
            </a:r>
            <a:r>
              <a:rPr lang="it-IT" sz="6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il cui uso da parte di Guillemot Corporation avviene su licenza. Microsoft®, Windows® XP, Windows® Vista, Windows® 7 e Windows® 8 sono marchi o marchi registrati di proprietà di Microsoft </a:t>
            </a:r>
            <a:r>
              <a:rPr lang="it-IT" sz="60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Corporation</a:t>
            </a:r>
            <a:r>
              <a:rPr lang="it-IT" sz="600" b="0" i="0" dirty="0" smtClean="0">
                <a:solidFill>
                  <a:srgbClr val="FFFFFF"/>
                </a:solidFill>
                <a:latin typeface="Arial"/>
                <a:ea typeface="ＭＳ Ｐゴシック"/>
              </a:rPr>
              <a:t>. </a:t>
            </a:r>
            <a:r>
              <a:rPr lang="it-IT" sz="600" dirty="0" smtClean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Tutti gli altri marchi appartengono ai legittimi proprietari e vengono qui citati previa autorizzazione. Foto puramente indicative. Contenuti, design e caratteristiche possono essere oggetto di modifiche senza preavviso e possono variare da una nazione all’altra</a:t>
            </a:r>
            <a:r>
              <a:rPr lang="it-IT" sz="600" dirty="0" smtClean="0">
                <a:solidFill>
                  <a:srgbClr val="FFFFFF"/>
                </a:solidFill>
                <a:latin typeface="Arial"/>
                <a:ea typeface="ＭＳ Ｐゴシック"/>
              </a:rPr>
              <a:t>.</a:t>
            </a:r>
            <a:endParaRPr lang="it-IT" sz="600" b="0" i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992" y="58033"/>
            <a:ext cx="4021118" cy="33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312" y="5364088"/>
            <a:ext cx="360040" cy="36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974" y="581992"/>
            <a:ext cx="623596" cy="199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M:\HERCULES MKG\DJING\DJControlUniversal\Pictures\Pictos\LaptopMod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1" y="2678047"/>
            <a:ext cx="1346910" cy="7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M:\HERCULES MKG\DJING\DJControlUniversal\Pictures\Pictos\MultiscreenMod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589" y="2627786"/>
            <a:ext cx="1432508" cy="8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M:\HERCULES MKG\DJING\DJControlUniversal\Pictures\Pictos\TabletMod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097" y="2608390"/>
            <a:ext cx="1465544" cy="86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1" y="1162456"/>
            <a:ext cx="3739019" cy="1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D:\Mes Documents\Mes documents\Documents\Marketing plan\2011\Hercules templates\BandeauDJ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86688"/>
            <a:ext cx="6858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3179459" y="7591698"/>
            <a:ext cx="363062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it-IT" sz="1100" b="0" i="1" dirty="0" smtClean="0">
                <a:latin typeface="Arial"/>
                <a:ea typeface="ＭＳ Ｐゴシック"/>
              </a:rPr>
              <a:t>DJUCED™ </a:t>
            </a:r>
            <a:r>
              <a:rPr lang="it-IT" sz="1100" b="0" i="1" dirty="0" err="1" smtClean="0">
                <a:latin typeface="Arial"/>
                <a:ea typeface="ＭＳ Ｐゴシック"/>
              </a:rPr>
              <a:t>App</a:t>
            </a:r>
            <a:r>
              <a:rPr lang="it-IT" sz="1100" b="0" i="1" dirty="0" smtClean="0">
                <a:latin typeface="Arial"/>
                <a:ea typeface="ＭＳ Ｐゴシック"/>
              </a:rPr>
              <a:t> è una </a:t>
            </a:r>
            <a:r>
              <a:rPr lang="it-IT" sz="1100" b="0" i="1" dirty="0" err="1" smtClean="0">
                <a:latin typeface="Arial"/>
                <a:ea typeface="ＭＳ Ｐゴシック"/>
              </a:rPr>
              <a:t>app</a:t>
            </a:r>
            <a:r>
              <a:rPr lang="it-IT" sz="1100" b="0" i="1" dirty="0" smtClean="0">
                <a:latin typeface="Arial"/>
                <a:ea typeface="ＭＳ Ｐゴシック"/>
              </a:rPr>
              <a:t> per DJ </a:t>
            </a:r>
            <a:r>
              <a:rPr lang="it-IT" sz="1100" b="1" i="1" dirty="0" smtClean="0">
                <a:latin typeface="Arial"/>
                <a:ea typeface="ＭＳ Ｐゴシック"/>
              </a:rPr>
              <a:t>disponibile </a:t>
            </a:r>
            <a:r>
              <a:rPr lang="it-IT" sz="1100" b="0" i="1" dirty="0" smtClean="0">
                <a:latin typeface="Arial"/>
                <a:ea typeface="ＭＳ Ｐゴシック"/>
              </a:rPr>
              <a:t>negli </a:t>
            </a:r>
            <a:r>
              <a:rPr lang="it-IT" sz="1100" b="0" i="1" dirty="0" err="1" smtClean="0">
                <a:latin typeface="Arial"/>
                <a:ea typeface="ＭＳ Ｐゴシック"/>
              </a:rPr>
              <a:t>store</a:t>
            </a:r>
            <a:r>
              <a:rPr lang="it-IT" sz="1100" b="0" i="1" dirty="0" smtClean="0">
                <a:latin typeface="Arial"/>
                <a:ea typeface="ＭＳ Ｐゴシック"/>
              </a:rPr>
              <a:t> per </a:t>
            </a:r>
            <a:r>
              <a:rPr lang="it-IT" sz="1100" b="1" i="1" dirty="0" err="1" smtClean="0">
                <a:latin typeface="Arial"/>
                <a:ea typeface="ＭＳ Ｐゴシック"/>
              </a:rPr>
              <a:t>iOS</a:t>
            </a:r>
            <a:r>
              <a:rPr lang="it-IT" sz="1100" b="1" i="1" dirty="0" smtClean="0">
                <a:latin typeface="Arial"/>
                <a:ea typeface="ＭＳ Ｐゴシック"/>
              </a:rPr>
              <a:t> e Android</a:t>
            </a:r>
            <a:endParaRPr lang="it-IT" sz="1100" b="0" i="1" dirty="0" smtClean="0">
              <a:latin typeface="Arial"/>
              <a:ea typeface="ＭＳ Ｐゴシック"/>
            </a:endParaRPr>
          </a:p>
          <a:p>
            <a:pPr defTabSz="914400"/>
            <a:r>
              <a:rPr lang="it-IT" sz="1100" b="0" i="1" dirty="0" smtClean="0">
                <a:latin typeface="Arial"/>
                <a:ea typeface="ＭＳ Ｐゴシック"/>
              </a:rPr>
              <a:t>Nota: controlla </a:t>
            </a:r>
            <a:r>
              <a:rPr lang="it-IT" sz="1100" i="1" dirty="0" smtClean="0">
                <a:latin typeface="Arial"/>
                <a:ea typeface="ＭＳ Ｐゴシック"/>
                <a:hlinkClick r:id="rId3"/>
              </a:rPr>
              <a:t>qui</a:t>
            </a:r>
            <a:r>
              <a:rPr lang="it-IT" sz="1100" i="1" dirty="0" smtClean="0">
                <a:latin typeface="Arial"/>
                <a:ea typeface="ＭＳ Ｐゴシック"/>
              </a:rPr>
              <a:t> la compatibilità della tua periferica Android</a:t>
            </a:r>
            <a:endParaRPr lang="it-IT" sz="1100" i="1" dirty="0" smtClean="0">
              <a:latin typeface="Arial"/>
              <a:ea typeface="ＭＳ Ｐゴシック"/>
              <a:hlinkClick r:id="rId3"/>
            </a:endParaRPr>
          </a:p>
          <a:p>
            <a:pPr defTabSz="914400"/>
            <a:endParaRPr lang="it-IT" sz="1100" i="1" dirty="0">
              <a:latin typeface="Arial"/>
              <a:ea typeface="ＭＳ Ｐゴシック"/>
              <a:hlinkClick r:id="rId3"/>
            </a:endParaRPr>
          </a:p>
        </p:txBody>
      </p:sp>
      <p:pic>
        <p:nvPicPr>
          <p:cNvPr id="1032" name="Picture 8" descr="C:\Users\phermant.GUILLEMOT\Desktop\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86" y="3429243"/>
            <a:ext cx="811474" cy="51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hermant.GUILLEMOT\Desktop\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3" y="1310700"/>
            <a:ext cx="3039854" cy="212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6858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8" name="ZoneTexte 37"/>
          <p:cNvSpPr txBox="1">
            <a:spLocks noChangeArrowheads="1"/>
          </p:cNvSpPr>
          <p:nvPr/>
        </p:nvSpPr>
        <p:spPr bwMode="auto">
          <a:xfrm>
            <a:off x="61913" y="936625"/>
            <a:ext cx="1573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buNone/>
            </a:pPr>
            <a:r>
              <a:rPr lang="en-US" sz="1200" b="1" i="0" smtClean="0">
                <a:latin typeface="Calibri"/>
                <a:ea typeface="ＭＳ Ｐゴシック"/>
                <a:cs typeface="+mn-cs"/>
              </a:rPr>
              <a:t>www.hercules.com</a:t>
            </a:r>
            <a:endParaRPr lang="en-US" sz="1200" b="1" i="0">
              <a:latin typeface="Calibri"/>
              <a:ea typeface="ＭＳ Ｐゴシック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13" y="157163"/>
            <a:ext cx="111283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8122" y="59752"/>
            <a:ext cx="4021118" cy="33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:\HERCULES MKG\DJING\Djuced\DJUCED PC\Djuced_40_Screenshot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265" y="1603319"/>
            <a:ext cx="1701058" cy="106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:\HERCULES MKG\DJING\Djuced\DJUCED PC\logo_DJUCED_40°_W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25" y="883437"/>
            <a:ext cx="1068393" cy="85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308717" y="1720051"/>
            <a:ext cx="15797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it-IT" sz="1100" b="1" i="0" dirty="0" smtClean="0">
                <a:latin typeface="Arial"/>
                <a:ea typeface="ＭＳ Ｐゴシック"/>
                <a:cs typeface="+mn-cs"/>
              </a:rPr>
              <a:t>DJUCED™ 40°</a:t>
            </a:r>
          </a:p>
          <a:p>
            <a:pPr algn="l" defTabSz="914400">
              <a:buNone/>
            </a:pPr>
            <a:r>
              <a:rPr lang="it-IT" sz="1100" b="0" i="0" dirty="0" smtClean="0">
                <a:latin typeface="Arial"/>
                <a:ea typeface="ＭＳ Ｐゴシック"/>
                <a:cs typeface="+mn-cs"/>
              </a:rPr>
              <a:t>Software DJ completo e intuitivo</a:t>
            </a:r>
          </a:p>
          <a:p>
            <a:pPr algn="l" defTabSz="914400">
              <a:buNone/>
            </a:pPr>
            <a:r>
              <a:rPr lang="it-IT" sz="1100" b="1" i="1" dirty="0" smtClean="0">
                <a:latin typeface="Arial"/>
                <a:ea typeface="ＭＳ Ｐゴシック"/>
                <a:cs typeface="+mn-cs"/>
              </a:rPr>
              <a:t>PC/Mac</a:t>
            </a:r>
            <a:r>
              <a:rPr lang="it-IT" sz="1100" b="0" i="1" dirty="0" smtClean="0">
                <a:latin typeface="Arial"/>
                <a:ea typeface="ＭＳ Ｐゴシック"/>
                <a:cs typeface="+mn-cs"/>
              </a:rPr>
              <a:t> – Incluso nella confezione</a:t>
            </a:r>
            <a:endParaRPr lang="it-IT" sz="1100" b="0" i="1" dirty="0">
              <a:latin typeface="Arial"/>
              <a:ea typeface="ＭＳ Ｐゴシック"/>
              <a:cs typeface="+mn-cs"/>
            </a:endParaRPr>
          </a:p>
        </p:txBody>
      </p:sp>
      <p:pic>
        <p:nvPicPr>
          <p:cNvPr id="1031" name="Picture 7" descr="C:\Users\phermant.GUILLEMOT\Desktop\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6" y="3636799"/>
            <a:ext cx="3027807" cy="237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M:\HERCULES MKG\DJING\Djuced\DJUCED PC\logo_DJUCED_40°_W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81" y="3213359"/>
            <a:ext cx="1058833" cy="84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us 2"/>
          <p:cNvSpPr/>
          <p:nvPr/>
        </p:nvSpPr>
        <p:spPr>
          <a:xfrm>
            <a:off x="4594307" y="3538984"/>
            <a:ext cx="461958" cy="504056"/>
          </a:xfrm>
          <a:prstGeom prst="math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22538" y="4067944"/>
            <a:ext cx="25107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it-IT" sz="1100" b="1" i="0" dirty="0" smtClean="0">
                <a:latin typeface="Arial"/>
                <a:ea typeface="ＭＳ Ｐゴシック"/>
              </a:rPr>
              <a:t>DJUCED™ Master</a:t>
            </a:r>
          </a:p>
          <a:p>
            <a:pPr defTabSz="914400"/>
            <a:r>
              <a:rPr lang="it-IT" sz="1100" dirty="0" smtClean="0">
                <a:latin typeface="Arial"/>
                <a:ea typeface="ＭＳ Ｐゴシック"/>
              </a:rPr>
              <a:t>Espandi il tuo controller DJ con i moduli My Remote e My </a:t>
            </a:r>
            <a:r>
              <a:rPr lang="it-IT" sz="1100" dirty="0" err="1" smtClean="0">
                <a:latin typeface="Arial"/>
                <a:ea typeface="ＭＳ Ｐゴシック"/>
              </a:rPr>
              <a:t>Extender</a:t>
            </a:r>
            <a:r>
              <a:rPr lang="it-IT" sz="1100" dirty="0" smtClean="0">
                <a:latin typeface="Arial"/>
                <a:ea typeface="ＭＳ Ｐゴシック"/>
              </a:rPr>
              <a:t>. Invita il pubblico a contribuire al successo della tua festa </a:t>
            </a:r>
            <a:r>
              <a:rPr lang="it-IT" sz="1100" u="sng" dirty="0" smtClean="0">
                <a:latin typeface="Arial"/>
                <a:ea typeface="ＭＳ Ｐゴシック"/>
              </a:rPr>
              <a:t>con DJUCED™ Party</a:t>
            </a:r>
            <a:r>
              <a:rPr lang="it-IT" sz="1100" dirty="0" smtClean="0">
                <a:latin typeface="Arial"/>
                <a:ea typeface="ＭＳ Ｐゴシック"/>
              </a:rPr>
              <a:t> (voti sulla scelta della </a:t>
            </a:r>
            <a:r>
              <a:rPr lang="it-IT" sz="1100" dirty="0" err="1" smtClean="0">
                <a:latin typeface="Arial"/>
                <a:ea typeface="ＭＳ Ｐゴシック"/>
              </a:rPr>
              <a:t>playlist</a:t>
            </a:r>
            <a:r>
              <a:rPr lang="it-IT" sz="1100" dirty="0" smtClean="0">
                <a:latin typeface="Arial"/>
                <a:ea typeface="ＭＳ Ｐゴシック"/>
              </a:rPr>
              <a:t>, richieste musicali e messaggi speciali).</a:t>
            </a:r>
          </a:p>
          <a:p>
            <a:pPr algn="l" defTabSz="914400">
              <a:buNone/>
            </a:pPr>
            <a:r>
              <a:rPr lang="it-IT" sz="1100" b="0" i="1" dirty="0" smtClean="0">
                <a:latin typeface="Arial"/>
                <a:ea typeface="ＭＳ Ｐゴシック"/>
              </a:rPr>
              <a:t>DJUCED™ Master è una </a:t>
            </a:r>
            <a:r>
              <a:rPr lang="it-IT" sz="1100" b="0" i="1" dirty="0" err="1" smtClean="0">
                <a:latin typeface="Arial"/>
                <a:ea typeface="ＭＳ Ｐゴシック"/>
              </a:rPr>
              <a:t>app</a:t>
            </a:r>
            <a:r>
              <a:rPr lang="it-IT" sz="1100" b="0" i="1" dirty="0" smtClean="0">
                <a:latin typeface="Arial"/>
                <a:ea typeface="ＭＳ Ｐゴシック"/>
              </a:rPr>
              <a:t> rivoluzionaria, </a:t>
            </a:r>
            <a:r>
              <a:rPr lang="it-IT" sz="1100" b="1" i="1" dirty="0" smtClean="0">
                <a:latin typeface="Arial"/>
                <a:ea typeface="ＭＳ Ｐゴシック"/>
              </a:rPr>
              <a:t>disponibile gratuitamente </a:t>
            </a:r>
            <a:r>
              <a:rPr lang="it-IT" sz="1100" i="1" dirty="0" smtClean="0">
                <a:latin typeface="Arial"/>
                <a:ea typeface="ＭＳ Ｐゴシック"/>
              </a:rPr>
              <a:t>negli </a:t>
            </a:r>
            <a:r>
              <a:rPr lang="it-IT" sz="1100" i="1" dirty="0" err="1" smtClean="0">
                <a:latin typeface="Arial"/>
                <a:ea typeface="ＭＳ Ｐゴシック"/>
              </a:rPr>
              <a:t>store</a:t>
            </a:r>
            <a:r>
              <a:rPr lang="it-IT" sz="1100" i="1" dirty="0" smtClean="0">
                <a:latin typeface="Arial"/>
                <a:ea typeface="ＭＳ Ｐゴシック"/>
              </a:rPr>
              <a:t> </a:t>
            </a:r>
            <a:r>
              <a:rPr lang="it-IT" sz="1100" b="1" i="1" dirty="0" err="1" smtClean="0">
                <a:latin typeface="Arial"/>
                <a:ea typeface="ＭＳ Ｐゴシック"/>
              </a:rPr>
              <a:t>iOS</a:t>
            </a:r>
            <a:r>
              <a:rPr lang="it-IT" sz="1100" b="1" i="1" dirty="0" smtClean="0">
                <a:latin typeface="Arial"/>
                <a:ea typeface="ＭＳ Ｐゴシック"/>
              </a:rPr>
              <a:t> e Android</a:t>
            </a:r>
            <a:endParaRPr lang="it-IT" sz="1100" b="0" i="1" dirty="0">
              <a:latin typeface="Arial"/>
              <a:ea typeface="ＭＳ Ｐゴシック"/>
            </a:endParaRPr>
          </a:p>
        </p:txBody>
      </p:sp>
      <p:sp>
        <p:nvSpPr>
          <p:cNvPr id="22" name="ZoneTexte 46"/>
          <p:cNvSpPr txBox="1">
            <a:spLocks noChangeArrowheads="1"/>
          </p:cNvSpPr>
          <p:nvPr/>
        </p:nvSpPr>
        <p:spPr bwMode="auto">
          <a:xfrm>
            <a:off x="5216525" y="8677275"/>
            <a:ext cx="1574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i="1" u="sng" dirty="0">
                <a:solidFill>
                  <a:schemeClr val="bg1"/>
                </a:solidFill>
                <a:latin typeface="Calibri" pitchFamily="34" charset="0"/>
              </a:rPr>
              <a:t>Il tuo contatto:</a:t>
            </a:r>
          </a:p>
          <a:p>
            <a:pPr algn="l" defTabSz="914400">
              <a:buNone/>
            </a:pPr>
            <a:r>
              <a:rPr lang="en-US" sz="1100" b="0" i="1" dirty="0" err="1" smtClean="0">
                <a:solidFill>
                  <a:schemeClr val="bg1"/>
                </a:solidFill>
                <a:latin typeface="Calibri"/>
                <a:ea typeface="ＭＳ Ｐゴシック"/>
                <a:cs typeface="+mn-cs"/>
              </a:rPr>
              <a:t>xxxxxxxxxxxxxxxxxxxxxxx</a:t>
            </a:r>
            <a:endParaRPr lang="en-US" sz="1100" b="0" i="1" dirty="0">
              <a:solidFill>
                <a:schemeClr val="bg1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0" y="8630603"/>
            <a:ext cx="52181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>
              <a:buNone/>
            </a:pPr>
            <a:r>
              <a:rPr lang="en-US" sz="600" b="0" i="0" dirty="0" smtClean="0">
                <a:solidFill>
                  <a:schemeClr val="bg1"/>
                </a:solidFill>
                <a:latin typeface="+mj-lt"/>
                <a:ea typeface="ＭＳ Ｐゴシック"/>
              </a:rPr>
              <a:t>© </a:t>
            </a:r>
            <a:r>
              <a:rPr lang="it-IT" sz="600" dirty="0">
                <a:solidFill>
                  <a:schemeClr val="bg1"/>
                </a:solidFill>
                <a:latin typeface="+mj-lt"/>
                <a:ea typeface="ＭＳ Ｐゴシック"/>
              </a:rPr>
              <a:t>2014 Guillemot Corporation S.A. Tutti i diritti riservati. Hercules® è un marchio registrato da Guillemot Corporation S.A. Apple e </a:t>
            </a:r>
            <a:r>
              <a:rPr lang="it-IT" sz="600" dirty="0" err="1">
                <a:solidFill>
                  <a:schemeClr val="bg1"/>
                </a:solidFill>
                <a:latin typeface="+mj-lt"/>
                <a:ea typeface="ＭＳ Ｐゴシック"/>
              </a:rPr>
              <a:t>iPad</a:t>
            </a:r>
            <a:r>
              <a:rPr lang="it-IT" sz="600" dirty="0">
                <a:solidFill>
                  <a:schemeClr val="bg1"/>
                </a:solidFill>
                <a:latin typeface="+mj-lt"/>
                <a:ea typeface="ＭＳ Ｐゴシック"/>
              </a:rPr>
              <a:t> sono marchi di proprietà di Apple, </a:t>
            </a:r>
            <a:r>
              <a:rPr lang="it-IT" sz="600" dirty="0" err="1">
                <a:solidFill>
                  <a:schemeClr val="bg1"/>
                </a:solidFill>
                <a:latin typeface="+mj-lt"/>
                <a:ea typeface="ＭＳ Ｐゴシック"/>
              </a:rPr>
              <a:t>Inc</a:t>
            </a:r>
            <a:r>
              <a:rPr lang="it-IT" sz="600" dirty="0">
                <a:solidFill>
                  <a:schemeClr val="bg1"/>
                </a:solidFill>
                <a:latin typeface="+mj-lt"/>
                <a:ea typeface="ＭＳ Ｐゴシック"/>
              </a:rPr>
              <a:t>, registrati negli Stati Uniti d’America e in altri paesi. </a:t>
            </a:r>
            <a:r>
              <a:rPr lang="it-IT" sz="6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La parola-marchio e i loghi </a:t>
            </a:r>
            <a:r>
              <a:rPr lang="it-IT" sz="600" i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Bluetooth® </a:t>
            </a:r>
            <a:r>
              <a:rPr lang="it-IT" sz="6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sono marchi registrati di proprietà di Bluetooth SIG, </a:t>
            </a:r>
            <a:r>
              <a:rPr lang="it-IT" sz="60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Inc</a:t>
            </a:r>
            <a:r>
              <a:rPr lang="it-IT" sz="6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il cui uso da parte di Guillemot Corporation avviene su licenza. Microsoft®, Windows® XP, Windows® Vista, Windows® 7 e Windows® 8 sono marchi o marchi registrati di proprietà di Microsoft </a:t>
            </a:r>
            <a:r>
              <a:rPr lang="it-IT" sz="600" dirty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Corporation</a:t>
            </a:r>
            <a:r>
              <a:rPr lang="it-IT" sz="600" dirty="0">
                <a:solidFill>
                  <a:srgbClr val="FFFFFF"/>
                </a:solidFill>
                <a:latin typeface="+mj-lt"/>
                <a:ea typeface="ＭＳ Ｐゴシック"/>
              </a:rPr>
              <a:t>. </a:t>
            </a:r>
            <a:r>
              <a:rPr lang="it-IT" sz="600" dirty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Tutti gli altri marchi appartengono ai legittimi proprietari e vengono qui citati previa autorizzazione. Foto puramente indicative. Contenuti, design e caratteristiche possono essere oggetto di modifiche senza preavviso e possono variare da una nazione all’altra</a:t>
            </a:r>
            <a:r>
              <a:rPr lang="en-US" sz="600" b="0" i="0" dirty="0" smtClean="0">
                <a:solidFill>
                  <a:schemeClr val="bg1"/>
                </a:solidFill>
                <a:latin typeface="+mj-lt"/>
                <a:ea typeface="ＭＳ Ｐゴシック"/>
              </a:rPr>
              <a:t>.</a:t>
            </a:r>
            <a:endParaRPr lang="en-US" sz="600" b="0" i="0" dirty="0">
              <a:solidFill>
                <a:schemeClr val="bg1"/>
              </a:solidFill>
              <a:latin typeface="+mj-lt"/>
              <a:ea typeface="ＭＳ Ｐゴシック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4637515" y="8262975"/>
            <a:ext cx="2220486" cy="40473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None/>
            </a:pPr>
            <a:r>
              <a:rPr lang="it-IT" sz="800" dirty="0">
                <a:solidFill>
                  <a:schemeClr val="bg1"/>
                </a:solidFill>
                <a:latin typeface="Arial"/>
                <a:ea typeface="ＭＳ Ｐゴシック"/>
              </a:rPr>
              <a:t>Codice prodotto / Codice a barre</a:t>
            </a:r>
          </a:p>
          <a:p>
            <a:pPr algn="ctr"/>
            <a:r>
              <a:rPr lang="en-US" sz="800" b="0" i="0" dirty="0" smtClean="0">
                <a:solidFill>
                  <a:schemeClr val="bg1"/>
                </a:solidFill>
                <a:latin typeface="Arial"/>
                <a:ea typeface="ＭＳ Ｐゴシック"/>
                <a:cs typeface="+mn-cs"/>
              </a:rPr>
              <a:t>EMEA: </a:t>
            </a:r>
            <a:r>
              <a:rPr lang="fr-FR" sz="800" dirty="0">
                <a:solidFill>
                  <a:srgbClr val="FFFFFF"/>
                </a:solidFill>
              </a:rPr>
              <a:t>4780773 / 3 36293 474451 9</a:t>
            </a:r>
          </a:p>
          <a:p>
            <a:pPr algn="ctr"/>
            <a:r>
              <a:rPr lang="fr-FR" sz="800" dirty="0">
                <a:solidFill>
                  <a:schemeClr val="bg1"/>
                </a:solidFill>
              </a:rPr>
              <a:t>USA  : </a:t>
            </a:r>
            <a:r>
              <a:rPr lang="en-US" sz="800" dirty="0">
                <a:solidFill>
                  <a:srgbClr val="FFFFFF"/>
                </a:solidFill>
                <a:ea typeface="ＭＳ Ｐゴシック" pitchFamily="34" charset="-128"/>
              </a:rPr>
              <a:t>4780773/ </a:t>
            </a:r>
            <a:r>
              <a:rPr lang="fr-FR" sz="800" dirty="0"/>
              <a:t>6 63296 41968 2</a:t>
            </a:r>
            <a:endParaRPr lang="fr-FR" sz="800" dirty="0"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4" name="Picture 10" descr="C:\Users\phermant.GUILLEMOT\Desktop\c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1" y="6191413"/>
            <a:ext cx="3027807" cy="224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M:\HERCULES MKG\DJING\Djuced\DJUCED App\pics\DJUCED-APP-Screensho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943" y="6322039"/>
            <a:ext cx="1738143" cy="126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:\HERCULES MKG\DJING\Djuced\DJUCED App\pics\logo_DJUCED_TAB_fondClai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582" y="6191413"/>
            <a:ext cx="811881" cy="52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195397" y="6805444"/>
            <a:ext cx="17822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it-IT" sz="1100" b="1" i="0" dirty="0" smtClean="0">
                <a:latin typeface="Arial"/>
                <a:ea typeface="ＭＳ Ｐゴシック"/>
                <a:cs typeface="+mn-cs"/>
              </a:rPr>
              <a:t>DJUCED™ </a:t>
            </a:r>
            <a:r>
              <a:rPr lang="it-IT" sz="1100" b="1" i="0" dirty="0" err="1" smtClean="0">
                <a:latin typeface="Arial"/>
                <a:ea typeface="ＭＳ Ｐゴシック"/>
                <a:cs typeface="+mn-cs"/>
              </a:rPr>
              <a:t>App</a:t>
            </a:r>
            <a:endParaRPr lang="it-IT" sz="1100" b="1" i="0" dirty="0" smtClean="0">
              <a:latin typeface="Arial"/>
              <a:ea typeface="ＭＳ Ｐゴシック"/>
              <a:cs typeface="+mn-cs"/>
            </a:endParaRPr>
          </a:p>
          <a:p>
            <a:pPr algn="l" defTabSz="914400">
              <a:buNone/>
            </a:pPr>
            <a:r>
              <a:rPr lang="it-IT" sz="1100" b="0" i="0" dirty="0" smtClean="0">
                <a:latin typeface="Arial"/>
                <a:ea typeface="ＭＳ Ｐゴシック"/>
                <a:cs typeface="+mn-cs"/>
              </a:rPr>
              <a:t>Tutte le funzioni DJ di cui hai bisogno, sulla punta delle tue dita</a:t>
            </a:r>
            <a:endParaRPr lang="it-IT" sz="1100" b="0" i="0" dirty="0">
              <a:latin typeface="Arial"/>
              <a:ea typeface="ＭＳ Ｐゴシック"/>
              <a:cs typeface="+mn-cs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51" y="3983933"/>
            <a:ext cx="1024067" cy="1817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ZoneTexte 10"/>
          <p:cNvSpPr txBox="1">
            <a:spLocks noChangeArrowheads="1"/>
          </p:cNvSpPr>
          <p:nvPr/>
        </p:nvSpPr>
        <p:spPr bwMode="auto">
          <a:xfrm>
            <a:off x="3908421" y="573927"/>
            <a:ext cx="2945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" indent="-91440" algn="ctr" defTabSz="914400">
              <a:buNone/>
            </a:pPr>
            <a:r>
              <a:rPr lang="it-IT" sz="2000" b="1" dirty="0">
                <a:latin typeface="Calibri"/>
                <a:ea typeface="ＭＳ Ｐゴシック"/>
              </a:rPr>
              <a:t>Festa DJ 3.0</a:t>
            </a:r>
            <a:endParaRPr lang="it-IT" sz="2000" b="1" i="0" dirty="0"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6037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Mes Documents\Mes documents\Documents\Marketing plan\2011\Hercules templates\BandeauDJ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86688"/>
            <a:ext cx="6858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6858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7412" name="ZoneTexte 37"/>
          <p:cNvSpPr txBox="1">
            <a:spLocks noChangeArrowheads="1"/>
          </p:cNvSpPr>
          <p:nvPr/>
        </p:nvSpPr>
        <p:spPr bwMode="auto">
          <a:xfrm>
            <a:off x="61913" y="936625"/>
            <a:ext cx="1573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buNone/>
            </a:pPr>
            <a:r>
              <a:rPr lang="en-US" sz="1200" b="1" i="0" smtClean="0">
                <a:latin typeface="Calibri"/>
                <a:ea typeface="ＭＳ Ｐゴシック"/>
                <a:cs typeface="+mn-cs"/>
              </a:rPr>
              <a:t>www.hercules.com</a:t>
            </a:r>
            <a:endParaRPr lang="en-US" sz="1200" b="1" i="0">
              <a:latin typeface="Calibri"/>
              <a:ea typeface="ＭＳ Ｐゴシック"/>
              <a:cs typeface="+mn-cs"/>
            </a:endParaRP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13" y="157163"/>
            <a:ext cx="111283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ZoneTexte 39"/>
          <p:cNvSpPr txBox="1"/>
          <p:nvPr/>
        </p:nvSpPr>
        <p:spPr>
          <a:xfrm>
            <a:off x="0" y="2132082"/>
            <a:ext cx="1573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buNone/>
            </a:pPr>
            <a:r>
              <a:rPr lang="en-US" sz="1500" b="1" i="0" dirty="0" smtClean="0">
                <a:latin typeface="Calibri"/>
                <a:ea typeface="ＭＳ Ｐゴシック"/>
                <a:cs typeface="+mn-cs"/>
              </a:rPr>
              <a:t>Un controller DJ</a:t>
            </a:r>
          </a:p>
          <a:p>
            <a:pPr algn="r" defTabSz="914400">
              <a:buNone/>
            </a:pPr>
            <a:r>
              <a:rPr lang="it-IT" sz="1500" b="1" dirty="0">
                <a:latin typeface="Calibri"/>
                <a:ea typeface="ＭＳ Ｐゴシック"/>
              </a:rPr>
              <a:t>c</a:t>
            </a:r>
            <a:r>
              <a:rPr lang="en-US" sz="1500" b="1" dirty="0" err="1" smtClean="0">
                <a:latin typeface="Calibri"/>
                <a:ea typeface="ＭＳ Ｐゴシック"/>
              </a:rPr>
              <a:t>ompleto</a:t>
            </a:r>
            <a:endParaRPr lang="en-US" sz="1500" b="1" dirty="0" smtClean="0">
              <a:latin typeface="Calibri"/>
              <a:ea typeface="ＭＳ Ｐゴシック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" y="8612068"/>
            <a:ext cx="68580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buNone/>
            </a:pPr>
            <a:r>
              <a:rPr lang="it-IT" sz="600" dirty="0">
                <a:solidFill>
                  <a:schemeClr val="bg1"/>
                </a:solidFill>
                <a:latin typeface="Arial"/>
                <a:ea typeface="ＭＳ Ｐゴシック"/>
              </a:rPr>
              <a:t>© 2014 Guillemot Corporation S.A. Tutti i diritti riservati. Hercules® è un marchio registrato da Guillemot Corporation S.A. Apple e iPad sono marchi di proprietà di Apple, Inc, registrati negli Stati Uniti d’America e in altri paesi. </a:t>
            </a:r>
            <a:r>
              <a:rPr lang="it-IT" sz="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 parola-marchio e i loghi </a:t>
            </a:r>
            <a:r>
              <a:rPr lang="it-IT" sz="6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Bluetooth® </a:t>
            </a:r>
            <a:r>
              <a:rPr lang="it-IT" sz="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sono marchi registrati di proprietà di Bluetooth SIG, Inc. il cui uso da parte di Guillemot Corporation avviene su licenza. Microsoft®, Windows® XP, Windows® Vista, Windows® 7 e Windows® 8 sono marchi o marchi registrati di proprietà di Microsoft </a:t>
            </a:r>
            <a:r>
              <a:rPr lang="it-IT" sz="6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Corporation</a:t>
            </a:r>
            <a:r>
              <a:rPr lang="it-IT" sz="600" dirty="0">
                <a:solidFill>
                  <a:srgbClr val="FFFFFF"/>
                </a:solidFill>
                <a:latin typeface="Arial"/>
                <a:ea typeface="ＭＳ Ｐゴシック"/>
              </a:rPr>
              <a:t>. </a:t>
            </a:r>
            <a:r>
              <a:rPr lang="it-IT" sz="6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Tutti gli altri marchi appartengono ai legittimi proprietari e vengono qui citati previa autorizzazione. Foto puramente indicative. Contenuti, design e caratteristiche possono essere oggetto di modifiche senza preavviso e possono variare da una nazione all’altra</a:t>
            </a:r>
            <a:r>
              <a:rPr lang="it-IT" sz="600" dirty="0">
                <a:solidFill>
                  <a:srgbClr val="FFFFFF"/>
                </a:solidFill>
                <a:latin typeface="Arial"/>
                <a:ea typeface="ＭＳ Ｐゴシック"/>
              </a:rPr>
              <a:t>.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8122" y="59752"/>
            <a:ext cx="4021118" cy="33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551348" y="1014065"/>
            <a:ext cx="5263439" cy="3445103"/>
            <a:chOff x="-601561" y="984158"/>
            <a:chExt cx="9857932" cy="5946767"/>
          </a:xfrm>
        </p:grpSpPr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3262" y="1822088"/>
              <a:ext cx="6376674" cy="3896856"/>
            </a:xfrm>
            <a:prstGeom prst="rect">
              <a:avLst/>
            </a:prstGeom>
          </p:spPr>
        </p:pic>
        <p:cxnSp>
          <p:nvCxnSpPr>
            <p:cNvPr id="36" name="Connecteur droit 35"/>
            <p:cNvCxnSpPr/>
            <p:nvPr/>
          </p:nvCxnSpPr>
          <p:spPr>
            <a:xfrm flipH="1">
              <a:off x="1259633" y="4310591"/>
              <a:ext cx="134227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-469549" y="3986179"/>
              <a:ext cx="2135030" cy="690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>
                <a:buNone/>
              </a:pPr>
              <a:r>
                <a:rPr lang="en-US" sz="1000" b="0" i="0" dirty="0" err="1" smtClean="0">
                  <a:latin typeface="Arial"/>
                  <a:ea typeface="ＭＳ Ｐゴシック"/>
                  <a:cs typeface="+mn-cs"/>
                </a:rPr>
                <a:t>Manopole</a:t>
              </a:r>
              <a:r>
                <a:rPr lang="en-US" sz="1000" b="0" i="0" dirty="0" smtClean="0">
                  <a:latin typeface="Arial"/>
                  <a:ea typeface="ＭＳ Ｐゴシック"/>
                  <a:cs typeface="+mn-cs"/>
                </a:rPr>
                <a:t> </a:t>
              </a:r>
              <a:r>
                <a:rPr lang="en-US" sz="1000" b="0" i="0" dirty="0" err="1" smtClean="0">
                  <a:latin typeface="Arial"/>
                  <a:ea typeface="ＭＳ Ｐゴシック"/>
                  <a:cs typeface="+mn-cs"/>
                </a:rPr>
                <a:t>rotanti</a:t>
              </a:r>
              <a:r>
                <a:rPr lang="en-US" sz="1000" b="0" i="0" dirty="0" smtClean="0">
                  <a:latin typeface="Arial"/>
                  <a:ea typeface="ＭＳ Ｐゴシック"/>
                  <a:cs typeface="+mn-cs"/>
                </a:rPr>
                <a:t> </a:t>
              </a:r>
            </a:p>
            <a:p>
              <a:pPr algn="l" defTabSz="914400">
                <a:buNone/>
              </a:pPr>
              <a:r>
                <a:rPr lang="en-US" sz="1000" dirty="0" smtClean="0">
                  <a:latin typeface="Arial"/>
                  <a:ea typeface="ＭＳ Ｐゴシック"/>
                </a:rPr>
                <a:t>capacitive</a:t>
              </a:r>
              <a:endParaRPr lang="en-US" sz="1000" b="0" i="0" dirty="0"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39" name="Connecteur droit 38"/>
            <p:cNvCxnSpPr/>
            <p:nvPr/>
          </p:nvCxnSpPr>
          <p:spPr>
            <a:xfrm flipH="1">
              <a:off x="3203848" y="3986180"/>
              <a:ext cx="720080" cy="201622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892142" y="6007020"/>
              <a:ext cx="2936381" cy="425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>
                <a:buNone/>
              </a:pPr>
              <a:r>
                <a:rPr lang="en-US" sz="1000" b="0" i="0" dirty="0" err="1" smtClean="0">
                  <a:latin typeface="Arial"/>
                  <a:ea typeface="ＭＳ Ｐゴシック"/>
                  <a:cs typeface="+mn-cs"/>
                </a:rPr>
                <a:t>Equalizzatore</a:t>
              </a:r>
              <a:r>
                <a:rPr lang="en-US" sz="1000" b="0" i="0" dirty="0" smtClean="0">
                  <a:latin typeface="Arial"/>
                  <a:ea typeface="ＭＳ Ｐゴシック"/>
                  <a:cs typeface="+mn-cs"/>
                </a:rPr>
                <a:t> a 3 </a:t>
              </a:r>
              <a:r>
                <a:rPr lang="en-US" sz="1000" b="0" i="0" dirty="0" err="1" smtClean="0">
                  <a:latin typeface="Arial"/>
                  <a:ea typeface="ＭＳ Ｐゴシック"/>
                  <a:cs typeface="+mn-cs"/>
                </a:rPr>
                <a:t>bande</a:t>
              </a:r>
              <a:endParaRPr lang="en-US" sz="1000" b="0" i="0" dirty="0"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42" name="Connecteur droit 41"/>
            <p:cNvCxnSpPr/>
            <p:nvPr/>
          </p:nvCxnSpPr>
          <p:spPr>
            <a:xfrm flipH="1">
              <a:off x="740897" y="2708920"/>
              <a:ext cx="134227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-601561" y="2030171"/>
              <a:ext cx="1454007" cy="690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>
                <a:buNone/>
              </a:pPr>
              <a:r>
                <a:rPr lang="en-US" sz="1000" b="0" i="0" dirty="0" smtClean="0">
                  <a:latin typeface="Arial"/>
                  <a:ea typeface="ＭＳ Ｐゴシック"/>
                  <a:cs typeface="+mn-cs"/>
                </a:rPr>
                <a:t>8 pad /</a:t>
              </a:r>
            </a:p>
            <a:p>
              <a:pPr algn="l" defTabSz="914400">
                <a:buNone/>
              </a:pPr>
              <a:r>
                <a:rPr lang="en-US" sz="1000" b="0" i="0" dirty="0" smtClean="0">
                  <a:latin typeface="Arial"/>
                  <a:ea typeface="ＭＳ Ｐゴシック"/>
                  <a:cs typeface="+mn-cs"/>
                </a:rPr>
                <a:t>4 </a:t>
              </a:r>
              <a:r>
                <a:rPr lang="en-US" sz="1000" b="0" i="0" dirty="0" err="1" smtClean="0">
                  <a:latin typeface="Arial"/>
                  <a:ea typeface="ＭＳ Ｐゴシック"/>
                  <a:cs typeface="+mn-cs"/>
                </a:rPr>
                <a:t>modalità</a:t>
              </a:r>
              <a:endParaRPr lang="en-US" sz="1000" b="0" i="0" dirty="0"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44" name="Connecteur droit 43"/>
            <p:cNvCxnSpPr>
              <a:stCxn id="45" idx="2"/>
            </p:cNvCxnSpPr>
            <p:nvPr/>
          </p:nvCxnSpPr>
          <p:spPr>
            <a:xfrm>
              <a:off x="2552298" y="1557901"/>
              <a:ext cx="913465" cy="82859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1971057" y="1159450"/>
              <a:ext cx="1162482" cy="398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>
                <a:buNone/>
              </a:pPr>
              <a:r>
                <a:rPr lang="en-US" sz="900" b="0" i="0" dirty="0" smtClean="0">
                  <a:latin typeface="Arial"/>
                  <a:ea typeface="ＭＳ Ｐゴシック"/>
                  <a:cs typeface="+mn-cs"/>
                </a:rPr>
                <a:t>Encoder</a:t>
              </a:r>
              <a:endParaRPr lang="en-US" sz="900" b="0" i="0" dirty="0"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46" name="Connecteur droit 45"/>
            <p:cNvCxnSpPr/>
            <p:nvPr/>
          </p:nvCxnSpPr>
          <p:spPr>
            <a:xfrm>
              <a:off x="4652108" y="1634302"/>
              <a:ext cx="0" cy="78504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3702992" y="1116119"/>
              <a:ext cx="2107940" cy="425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>
                <a:buNone/>
              </a:pPr>
              <a:r>
                <a:rPr lang="en-US" sz="1000" b="0" i="0" dirty="0" smtClean="0">
                  <a:latin typeface="Arial"/>
                  <a:ea typeface="ＭＳ Ｐゴシック"/>
                  <a:cs typeface="+mn-cs"/>
                </a:rPr>
                <a:t>Display </a:t>
              </a:r>
              <a:r>
                <a:rPr lang="en-US" sz="1000" b="0" i="0" dirty="0" err="1" smtClean="0">
                  <a:latin typeface="Arial"/>
                  <a:ea typeface="ＭＳ Ｐゴシック"/>
                  <a:cs typeface="+mn-cs"/>
                </a:rPr>
                <a:t>modalità</a:t>
              </a:r>
              <a:endParaRPr lang="en-US" sz="1000" b="0" i="0" dirty="0"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49" name="Connecteur droit 48"/>
            <p:cNvCxnSpPr/>
            <p:nvPr/>
          </p:nvCxnSpPr>
          <p:spPr>
            <a:xfrm>
              <a:off x="7269768" y="5490103"/>
              <a:ext cx="177392" cy="66206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H="1">
              <a:off x="4689733" y="1471701"/>
              <a:ext cx="2298130" cy="194702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/>
            <p:cNvSpPr txBox="1"/>
            <p:nvPr/>
          </p:nvSpPr>
          <p:spPr>
            <a:xfrm>
              <a:off x="7095900" y="984158"/>
              <a:ext cx="1787849" cy="690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en-US" sz="1000" b="0" i="0" dirty="0" smtClean="0">
                  <a:latin typeface="Arial"/>
                  <a:ea typeface="ＭＳ Ｐゴシック"/>
                  <a:cs typeface="+mn-cs"/>
                </a:rPr>
                <a:t>Encoder</a:t>
              </a:r>
            </a:p>
            <a:p>
              <a:pPr algn="l" defTabSz="914400">
                <a:buNone/>
              </a:pPr>
              <a:r>
                <a:rPr lang="en-US" sz="1000" dirty="0" err="1" smtClean="0">
                  <a:latin typeface="Arial"/>
                  <a:ea typeface="ＭＳ Ｐゴシック"/>
                </a:rPr>
                <a:t>navigatore</a:t>
              </a:r>
              <a:endParaRPr lang="en-US" sz="1000" b="0" i="0" dirty="0" smtClean="0"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52" name="Connecteur droit 51"/>
            <p:cNvCxnSpPr/>
            <p:nvPr/>
          </p:nvCxnSpPr>
          <p:spPr>
            <a:xfrm>
              <a:off x="4523056" y="5490103"/>
              <a:ext cx="0" cy="101580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/>
            <p:cNvSpPr txBox="1"/>
            <p:nvPr/>
          </p:nvSpPr>
          <p:spPr>
            <a:xfrm>
              <a:off x="3851920" y="6505910"/>
              <a:ext cx="1582800" cy="425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>
                <a:buNone/>
              </a:pPr>
              <a:r>
                <a:rPr lang="en-US" sz="1000" b="0" i="0" smtClean="0">
                  <a:latin typeface="Arial"/>
                  <a:ea typeface="ＭＳ Ｐゴシック"/>
                  <a:cs typeface="+mn-cs"/>
                </a:rPr>
                <a:t>Cross fader</a:t>
              </a:r>
              <a:endParaRPr lang="en-US" sz="1000" b="0" i="0"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6840408" y="6048570"/>
              <a:ext cx="2216280" cy="690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>
                <a:buNone/>
              </a:pPr>
              <a:r>
                <a:rPr lang="en-US" sz="1000" b="0" i="0" dirty="0" err="1" smtClean="0">
                  <a:latin typeface="Arial"/>
                  <a:ea typeface="ＭＳ Ｐゴシック"/>
                  <a:cs typeface="+mn-cs"/>
                </a:rPr>
                <a:t>Pulsanti</a:t>
              </a:r>
              <a:r>
                <a:rPr lang="en-US" sz="1000" b="0" i="0" dirty="0" smtClean="0">
                  <a:latin typeface="Arial"/>
                  <a:ea typeface="ＭＳ Ｐゴシック"/>
                  <a:cs typeface="+mn-cs"/>
                </a:rPr>
                <a:t> </a:t>
              </a:r>
              <a:r>
                <a:rPr lang="en-US" sz="1000" b="0" i="0" dirty="0" err="1" smtClean="0">
                  <a:latin typeface="Arial"/>
                  <a:ea typeface="ＭＳ Ｐゴシック"/>
                  <a:cs typeface="+mn-cs"/>
                </a:rPr>
                <a:t>trasporto</a:t>
              </a:r>
              <a:endParaRPr lang="en-US" sz="1000" b="0" i="0" dirty="0" smtClean="0">
                <a:latin typeface="Arial"/>
                <a:ea typeface="ＭＳ Ｐゴシック"/>
                <a:cs typeface="+mn-cs"/>
              </a:endParaRPr>
            </a:p>
            <a:p>
              <a:pPr algn="l" defTabSz="914400">
                <a:buNone/>
              </a:pPr>
              <a:r>
                <a:rPr lang="en-US" sz="1000" b="0" i="0" dirty="0" smtClean="0">
                  <a:latin typeface="Arial"/>
                  <a:ea typeface="ＭＳ Ｐゴシック"/>
                  <a:cs typeface="+mn-cs"/>
                </a:rPr>
                <a:t>Play / Cue / Sync</a:t>
              </a:r>
              <a:endParaRPr lang="en-US" sz="1000" b="0" i="0" dirty="0"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55" name="Connecteur droit 54"/>
            <p:cNvCxnSpPr/>
            <p:nvPr/>
          </p:nvCxnSpPr>
          <p:spPr>
            <a:xfrm flipH="1">
              <a:off x="5947340" y="3429000"/>
              <a:ext cx="208104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/>
            <p:cNvSpPr txBox="1"/>
            <p:nvPr/>
          </p:nvSpPr>
          <p:spPr>
            <a:xfrm>
              <a:off x="7960228" y="3131676"/>
              <a:ext cx="1296143" cy="690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en-US" sz="1000" b="0" i="0" dirty="0" smtClean="0">
                  <a:latin typeface="Arial"/>
                  <a:ea typeface="ＭＳ Ｐゴシック"/>
                  <a:cs typeface="+mn-cs"/>
                </a:rPr>
                <a:t>Fader</a:t>
              </a:r>
            </a:p>
            <a:p>
              <a:pPr algn="l" defTabSz="914400">
                <a:buNone/>
              </a:pPr>
              <a:r>
                <a:rPr lang="en-US" sz="1000" dirty="0" err="1" smtClean="0">
                  <a:latin typeface="Arial"/>
                  <a:ea typeface="ＭＳ Ｐゴシック"/>
                </a:rPr>
                <a:t>tonalità</a:t>
              </a:r>
              <a:endParaRPr lang="en-US" sz="1000" b="0" i="0" dirty="0"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57" name="Connecteur droit 56"/>
            <p:cNvCxnSpPr/>
            <p:nvPr/>
          </p:nvCxnSpPr>
          <p:spPr>
            <a:xfrm>
              <a:off x="5369582" y="5124168"/>
              <a:ext cx="282538" cy="92440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/>
            <p:cNvSpPr txBox="1"/>
            <p:nvPr/>
          </p:nvSpPr>
          <p:spPr>
            <a:xfrm>
              <a:off x="5194944" y="6119900"/>
              <a:ext cx="1667438" cy="398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>
                <a:buNone/>
              </a:pPr>
              <a:r>
                <a:rPr lang="en-US" sz="900" b="0" i="0" dirty="0" smtClean="0">
                  <a:latin typeface="Arial"/>
                  <a:ea typeface="ＭＳ Ｐゴシック"/>
                  <a:cs typeface="+mn-cs"/>
                </a:rPr>
                <a:t>Fader volume</a:t>
              </a:r>
              <a:endParaRPr lang="en-US" sz="900" b="0" i="0" dirty="0"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60" name="ZoneTexte 59"/>
          <p:cNvSpPr txBox="1"/>
          <p:nvPr/>
        </p:nvSpPr>
        <p:spPr>
          <a:xfrm>
            <a:off x="0" y="4860032"/>
            <a:ext cx="15018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buNone/>
            </a:pPr>
            <a:r>
              <a:rPr lang="it-IT" sz="1500" b="1" i="0" dirty="0" smtClean="0">
                <a:latin typeface="Calibri"/>
                <a:ea typeface="ＭＳ Ｐゴシック"/>
              </a:rPr>
              <a:t>Sfoggia un </a:t>
            </a:r>
          </a:p>
          <a:p>
            <a:pPr algn="r" defTabSz="914400">
              <a:buNone/>
            </a:pPr>
            <a:r>
              <a:rPr lang="it-IT" sz="1500" b="1" dirty="0" smtClean="0">
                <a:latin typeface="Calibri"/>
                <a:ea typeface="ＭＳ Ｐゴシック"/>
              </a:rPr>
              <a:t>design </a:t>
            </a:r>
            <a:r>
              <a:rPr lang="it-IT" sz="1500" b="1" i="0" dirty="0" smtClean="0">
                <a:latin typeface="Calibri"/>
                <a:ea typeface="ＭＳ Ｐゴシック"/>
              </a:rPr>
              <a:t>sottile ed elegante</a:t>
            </a:r>
            <a:endParaRPr lang="it-IT" sz="1500" b="1" i="0" dirty="0">
              <a:latin typeface="Calibri"/>
              <a:ea typeface="ＭＳ Ｐゴシック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0" y="6732238"/>
            <a:ext cx="15491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buNone/>
            </a:pPr>
            <a:r>
              <a:rPr lang="it-IT" sz="1500" b="1" i="0" dirty="0" smtClean="0">
                <a:latin typeface="Calibri"/>
                <a:ea typeface="ＭＳ Ｐゴシック"/>
              </a:rPr>
              <a:t>Con effetti</a:t>
            </a:r>
            <a:r>
              <a:rPr lang="it-IT" sz="1500" b="1" dirty="0" smtClean="0">
                <a:latin typeface="Calibri"/>
                <a:ea typeface="ＭＳ Ｐゴシック"/>
              </a:rPr>
              <a:t> </a:t>
            </a:r>
            <a:r>
              <a:rPr lang="it-IT" sz="1500" b="1" i="0" dirty="0" smtClean="0">
                <a:latin typeface="Calibri"/>
                <a:ea typeface="ＭＳ Ｐゴシック"/>
              </a:rPr>
              <a:t>trendy retroilluminati</a:t>
            </a:r>
            <a:endParaRPr lang="it-IT" sz="1500" b="1" i="0" dirty="0">
              <a:latin typeface="Calibri"/>
              <a:ea typeface="ＭＳ Ｐゴシック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906" y="613955"/>
            <a:ext cx="3590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buNone/>
            </a:pPr>
            <a:r>
              <a:rPr lang="it-IT" sz="2000" b="1" i="0" dirty="0" smtClean="0">
                <a:latin typeface="Arial"/>
                <a:ea typeface="ＭＳ Ｐゴシック"/>
                <a:cs typeface="+mn-cs"/>
              </a:rPr>
              <a:t>Un controller DJ, 3 modalità</a:t>
            </a:r>
            <a:endParaRPr lang="it-IT" sz="2000" b="1" i="0" dirty="0">
              <a:latin typeface="Arial"/>
              <a:ea typeface="ＭＳ Ｐゴシック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94" y="4477014"/>
            <a:ext cx="4101782" cy="80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089" y="5830902"/>
            <a:ext cx="4858884" cy="267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à coins arrondis 63"/>
          <p:cNvSpPr/>
          <p:nvPr/>
        </p:nvSpPr>
        <p:spPr>
          <a:xfrm>
            <a:off x="4862512" y="8257032"/>
            <a:ext cx="1995487" cy="40473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None/>
            </a:pPr>
            <a:r>
              <a:rPr lang="it-IT" sz="700" dirty="0" smtClean="0">
                <a:solidFill>
                  <a:schemeClr val="bg1"/>
                </a:solidFill>
                <a:latin typeface="Arial"/>
                <a:ea typeface="ＭＳ Ｐゴシック"/>
              </a:rPr>
              <a:t>Codice prodotto / Codice a barre</a:t>
            </a:r>
          </a:p>
          <a:p>
            <a:pPr algn="ctr"/>
            <a:r>
              <a:rPr lang="it-IT" sz="700" b="0" i="0" dirty="0" smtClean="0">
                <a:solidFill>
                  <a:schemeClr val="bg1"/>
                </a:solidFill>
                <a:latin typeface="Arial"/>
                <a:ea typeface="ＭＳ Ｐゴシック"/>
              </a:rPr>
              <a:t>EMEA: </a:t>
            </a:r>
            <a:r>
              <a:rPr lang="fr-FR" sz="700" dirty="0">
                <a:solidFill>
                  <a:srgbClr val="FFFFFF"/>
                </a:solidFill>
              </a:rPr>
              <a:t>4780773 / 3 36293 474451 9</a:t>
            </a:r>
          </a:p>
          <a:p>
            <a:pPr algn="ctr"/>
            <a:r>
              <a:rPr lang="fr-FR" sz="700" dirty="0">
                <a:solidFill>
                  <a:schemeClr val="bg1"/>
                </a:solidFill>
              </a:rPr>
              <a:t>USA  : </a:t>
            </a:r>
            <a:r>
              <a:rPr lang="en-US" sz="700" dirty="0">
                <a:solidFill>
                  <a:srgbClr val="FFFFFF"/>
                </a:solidFill>
                <a:ea typeface="ＭＳ Ｐゴシック" pitchFamily="34" charset="-128"/>
              </a:rPr>
              <a:t>4780773/ </a:t>
            </a:r>
            <a:r>
              <a:rPr lang="fr-FR" sz="700"/>
              <a:t>6 63296 41968 2</a:t>
            </a:r>
            <a:endParaRPr lang="fr-FR" sz="700" dirty="0"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987" y="5252447"/>
            <a:ext cx="4175996" cy="64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5732</TotalTime>
  <Words>1721</Words>
  <Application>Microsoft Office PowerPoint</Application>
  <PresentationFormat>Affichage à l'écran (4:3)</PresentationFormat>
  <Paragraphs>149</Paragraphs>
  <Slides>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Estelle Gindreau;Nicolas Robic</dc:creator>
  <cp:lastModifiedBy>Estelle Gindreau</cp:lastModifiedBy>
  <cp:revision>451</cp:revision>
  <cp:lastPrinted>2014-09-18T10:11:47Z</cp:lastPrinted>
  <dcterms:created xsi:type="dcterms:W3CDTF">2011-08-29T05:58:34Z</dcterms:created>
  <dcterms:modified xsi:type="dcterms:W3CDTF">2014-11-04T13:52:52Z</dcterms:modified>
</cp:coreProperties>
</file>