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7" r:id="rId2"/>
    <p:sldId id="262" r:id="rId3"/>
    <p:sldId id="261" r:id="rId4"/>
    <p:sldId id="258" r:id="rId5"/>
  </p:sldIdLst>
  <p:sldSz cx="6858000" cy="9144000" type="screen4x3"/>
  <p:notesSz cx="6799263" cy="9929813"/>
  <p:defaultTextStyle>
    <a:defPPr>
      <a:defRPr lang="fr-FR"/>
    </a:defPPr>
    <a:lvl1pPr algn="l" defTabSz="912813" rtl="0" fontAlgn="base">
      <a:spcBef>
        <a:spcPct val="0"/>
      </a:spcBef>
      <a:spcAft>
        <a:spcPct val="0"/>
      </a:spcAft>
      <a:defRPr kern="1200">
        <a:solidFill>
          <a:schemeClr val="tx1"/>
        </a:solidFill>
        <a:latin typeface="Arial" charset="0"/>
        <a:ea typeface="ＭＳ Ｐゴシック" pitchFamily="34" charset="-128"/>
        <a:cs typeface="+mn-cs"/>
      </a:defRPr>
    </a:lvl1pPr>
    <a:lvl2pPr marL="4556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2pPr>
    <a:lvl3pPr marL="9128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3pPr>
    <a:lvl4pPr marL="13700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4pPr>
    <a:lvl5pPr marL="18272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10F"/>
    <a:srgbClr val="5EB6E4"/>
    <a:srgbClr val="DE952E"/>
    <a:srgbClr val="99CC00"/>
    <a:srgbClr val="66FF33"/>
    <a:srgbClr val="99FF33"/>
    <a:srgbClr val="A4C408"/>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58" autoAdjust="0"/>
    <p:restoredTop sz="94628" autoAdjust="0"/>
  </p:normalViewPr>
  <p:slideViewPr>
    <p:cSldViewPr>
      <p:cViewPr>
        <p:scale>
          <a:sx n="70" d="100"/>
          <a:sy n="70" d="100"/>
        </p:scale>
        <p:origin x="-2022" y="-31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83A712A-DC56-4115-9E2B-87F9B58A049F}" type="datetime1">
              <a:rPr lang="fr-FR"/>
              <a:pPr>
                <a:defRPr/>
              </a:pPr>
              <a:t>04/11/2014</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D61570FE-5DB2-485F-BED0-8F3449A08FEA}" type="slidenum">
              <a:rPr lang="fr-FR"/>
              <a:pPr>
                <a:defRPr/>
              </a:pPr>
              <a:t>‹N°›</a:t>
            </a:fld>
            <a:endParaRPr lang="fr-FR"/>
          </a:p>
        </p:txBody>
      </p:sp>
    </p:spTree>
    <p:extLst>
      <p:ext uri="{BB962C8B-B14F-4D97-AF65-F5344CB8AC3E}">
        <p14:creationId xmlns:p14="http://schemas.microsoft.com/office/powerpoint/2010/main" val="3305107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4851A89-8117-40B1-AA2B-112BC86D2C6B}" type="datetime1">
              <a:rPr lang="fr-FR"/>
              <a:pPr>
                <a:defRPr/>
              </a:pPr>
              <a:t>04/11/2014</a:t>
            </a:fld>
            <a:endParaRPr lang="fr-FR"/>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AE22C07-D5D6-4717-B245-ACAC80BE67A9}" type="slidenum">
              <a:rPr lang="fr-FR"/>
              <a:pPr>
                <a:defRPr/>
              </a:pPr>
              <a:t>‹N°›</a:t>
            </a:fld>
            <a:endParaRPr lang="fr-FR"/>
          </a:p>
        </p:txBody>
      </p:sp>
    </p:spTree>
    <p:extLst>
      <p:ext uri="{BB962C8B-B14F-4D97-AF65-F5344CB8AC3E}">
        <p14:creationId xmlns:p14="http://schemas.microsoft.com/office/powerpoint/2010/main" val="6810499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fld id="{2BA6C82C-A63B-402B-9D91-3EB4CE21C774}" type="slidenum">
              <a:rPr lang="fr-FR" smtClean="0">
                <a:latin typeface="Calibri" pitchFamily="34" charset="0"/>
                <a:ea typeface="ＭＳ Ｐゴシック" pitchFamily="34" charset="-128"/>
              </a:rPr>
              <a:pPr/>
              <a:t>1</a:t>
            </a:fld>
            <a:endParaRPr lang="fr-FR"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fld id="{2BA6C82C-A63B-402B-9D91-3EB4CE21C774}" type="slidenum">
              <a:rPr lang="fr-FR" smtClean="0">
                <a:latin typeface="Calibri" pitchFamily="34" charset="0"/>
                <a:ea typeface="ＭＳ Ｐゴシック" pitchFamily="34" charset="-128"/>
              </a:rPr>
              <a:pPr/>
              <a:t>2</a:t>
            </a:fld>
            <a:endParaRPr lang="fr-FR"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8435" name="Espace réservé du numéro de diapositive 3"/>
          <p:cNvSpPr>
            <a:spLocks noGrp="1"/>
          </p:cNvSpPr>
          <p:nvPr>
            <p:ph type="sldNum" sz="quarter" idx="5"/>
          </p:nvPr>
        </p:nvSpPr>
        <p:spPr bwMode="auto">
          <a:noFill/>
          <a:ln>
            <a:miter lim="800000"/>
            <a:headEnd/>
            <a:tailEnd/>
          </a:ln>
        </p:spPr>
        <p:txBody>
          <a:bodyPr/>
          <a:lstStyle/>
          <a:p>
            <a:fld id="{149AAF93-064D-45EC-A69A-D1D092FA6883}" type="slidenum">
              <a:rPr lang="fr-FR" smtClean="0">
                <a:latin typeface="Calibri" pitchFamily="34" charset="0"/>
                <a:ea typeface="ＭＳ Ｐゴシック" pitchFamily="34" charset="-128"/>
              </a:rPr>
              <a:pPr/>
              <a:t>4</a:t>
            </a:fld>
            <a:endParaRPr lang="fr-FR"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7"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18B36BE4-1E57-48E6-A21E-C784B5296ED7}"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92CC429-8202-4309-AD57-DE2527CF99CC}"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33F185F3-3B94-47B6-8A3A-826B7B1E3285}"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1675841-4A17-4DF7-8215-11DB022D72E4}"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6"/>
            <a:ext cx="1543050" cy="7802033"/>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342900" y="366186"/>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C6238BF-FDD0-42C2-A959-5C81336F78F2}"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1E9E98EA-E67F-4E27-8795-269BDBB4614A}"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29BE168-5D39-4726-B75C-0906C6672D71}"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22E7BEF-5962-4140-9EE5-94E9A2DD9C18}"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6" y="5875867"/>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6" y="3875619"/>
            <a:ext cx="5829300" cy="2000249"/>
          </a:xfrm>
        </p:spPr>
        <p:txBody>
          <a:bodyPr anchor="b"/>
          <a:lstStyle>
            <a:lvl1pPr marL="0" indent="0">
              <a:buNone/>
              <a:defRPr sz="2000">
                <a:solidFill>
                  <a:schemeClr val="tx1">
                    <a:tint val="7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6" indent="0">
              <a:buNone/>
              <a:defRPr sz="1400">
                <a:solidFill>
                  <a:schemeClr val="tx1">
                    <a:tint val="75000"/>
                  </a:schemeClr>
                </a:solidFill>
              </a:defRPr>
            </a:lvl5pPr>
            <a:lvl6pPr marL="2285857" indent="0">
              <a:buNone/>
              <a:defRPr sz="1400">
                <a:solidFill>
                  <a:schemeClr val="tx1">
                    <a:tint val="75000"/>
                  </a:schemeClr>
                </a:solidFill>
              </a:defRPr>
            </a:lvl6pPr>
            <a:lvl7pPr marL="2743029" indent="0">
              <a:buNone/>
              <a:defRPr sz="1400">
                <a:solidFill>
                  <a:schemeClr val="tx1">
                    <a:tint val="75000"/>
                  </a:schemeClr>
                </a:solidFill>
              </a:defRPr>
            </a:lvl7pPr>
            <a:lvl8pPr marL="3200200" indent="0">
              <a:buNone/>
              <a:defRPr sz="1400">
                <a:solidFill>
                  <a:schemeClr val="tx1">
                    <a:tint val="75000"/>
                  </a:schemeClr>
                </a:solidFill>
              </a:defRPr>
            </a:lvl8pPr>
            <a:lvl9pPr marL="3657372"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95C33F-BF29-4852-A1AB-732BA9606D87}"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42E22355-03DA-4A13-A0F0-F71BE40F7CF1}"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342901"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B8C72CBB-2394-4B6D-B7D4-E3D671A84766}"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A42EF04-EFF7-434E-812B-8D273A6088D6}"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1" y="2046817"/>
            <a:ext cx="303014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70" y="2046817"/>
            <a:ext cx="303133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0B4D1DAF-26EA-49BA-9335-BD440A048E91}" type="datetime1">
              <a:rPr lang="en-US"/>
              <a:pPr>
                <a:defRPr/>
              </a:pPr>
              <a:t>11/4/2014</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37CD9639-EDCB-4F93-9A4E-235535CABDE8}"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2403E6B4-7E5A-4231-97EF-3022A4FE0EEC}" type="datetime1">
              <a:rPr lang="en-US"/>
              <a:pPr>
                <a:defRPr/>
              </a:pPr>
              <a:t>11/4/2014</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301A4730-2818-4AA5-A5F2-7F5953E75429}"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F92E955-1150-4045-9F40-9C3923EFD73B}" type="datetime1">
              <a:rPr lang="en-US"/>
              <a:pPr>
                <a:defRPr/>
              </a:pPr>
              <a:t>11/4/2014</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B79E668D-5052-4174-9BC4-FDF202DFF39D}"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8"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8"/>
            <a:ext cx="2256235" cy="6254751"/>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1C76EEF-642E-4038-B571-886447C13D20}"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63A9049-CDF1-48D9-9223-7F38F0A80491}"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17034"/>
            <a:ext cx="4114800" cy="5486400"/>
          </a:xfrm>
        </p:spPr>
        <p:txBody>
          <a:bodyPr rtlCol="0">
            <a:normAutofit/>
          </a:bodyPr>
          <a:lstStyle>
            <a:lvl1pPr marL="0" indent="0">
              <a:buNone/>
              <a:defRPr sz="3200"/>
            </a:lvl1pPr>
            <a:lvl2pPr marL="457172" indent="0">
              <a:buNone/>
              <a:defRPr sz="2800"/>
            </a:lvl2pPr>
            <a:lvl3pPr marL="914343" indent="0">
              <a:buNone/>
              <a:defRPr sz="2400"/>
            </a:lvl3pPr>
            <a:lvl4pPr marL="1371515" indent="0">
              <a:buNone/>
              <a:defRPr sz="2000"/>
            </a:lvl4pPr>
            <a:lvl5pPr marL="1828686" indent="0">
              <a:buNone/>
              <a:defRPr sz="2000"/>
            </a:lvl5pPr>
            <a:lvl6pPr marL="2285857" indent="0">
              <a:buNone/>
              <a:defRPr sz="2000"/>
            </a:lvl6pPr>
            <a:lvl7pPr marL="2743029" indent="0">
              <a:buNone/>
              <a:defRPr sz="2000"/>
            </a:lvl7pPr>
            <a:lvl8pPr marL="3200200" indent="0">
              <a:buNone/>
              <a:defRPr sz="2000"/>
            </a:lvl8pPr>
            <a:lvl9pPr marL="3657372" indent="0">
              <a:buNone/>
              <a:defRPr sz="2000"/>
            </a:lvl9pPr>
          </a:lstStyle>
          <a:p>
            <a:pPr lvl="0"/>
            <a:endParaRPr lang="fr-BE" noProof="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6AEDB35-3E7B-463E-A8B8-B5AE440836DB}"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53F036A1-1977-4231-B468-9E6DB1DF3CD1}"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wrap="square" lIns="91434" tIns="45717" rIns="91434" bIns="45717" numCol="1" anchor="ctr" anchorCtr="0" compatLnSpc="1">
            <a:prstTxWarp prst="textNoShape">
              <a:avLst/>
            </a:prstTxWarp>
          </a:bodyPr>
          <a:lstStyle>
            <a:lvl1pPr>
              <a:defRPr sz="1200">
                <a:solidFill>
                  <a:srgbClr val="898989"/>
                </a:solidFill>
                <a:latin typeface="Calibri" pitchFamily="-106" charset="0"/>
                <a:ea typeface="ＭＳ Ｐゴシック" pitchFamily="-106" charset="-128"/>
              </a:defRPr>
            </a:lvl1pPr>
          </a:lstStyle>
          <a:p>
            <a:pPr>
              <a:defRPr/>
            </a:pPr>
            <a:fld id="{AAD33ACA-40FC-4773-A58E-584DA6E1BF42}" type="datetime1">
              <a:rPr lang="en-US"/>
              <a:pPr>
                <a:defRPr/>
              </a:pPr>
              <a:t>11/4/2014</a:t>
            </a:fld>
            <a:endParaRPr lang="fr-BE"/>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34" tIns="45717" rIns="91434" bIns="45717" rtlCol="0" anchor="ctr"/>
          <a:lstStyle>
            <a:lvl1pPr algn="ctr" defTabSz="914343" fontAlgn="auto">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wrap="square" lIns="91434" tIns="45717" rIns="91434" bIns="45717" numCol="1" anchor="ctr" anchorCtr="0" compatLnSpc="1">
            <a:prstTxWarp prst="textNoShape">
              <a:avLst/>
            </a:prstTxWarp>
          </a:bodyPr>
          <a:lstStyle>
            <a:lvl1pPr algn="r">
              <a:defRPr sz="1200">
                <a:solidFill>
                  <a:srgbClr val="898989"/>
                </a:solidFill>
                <a:latin typeface="Calibri" pitchFamily="-106" charset="0"/>
                <a:ea typeface="ＭＳ Ｐゴシック" pitchFamily="-106" charset="-128"/>
              </a:defRPr>
            </a:lvl1pPr>
          </a:lstStyle>
          <a:p>
            <a:pPr>
              <a:defRPr/>
            </a:pPr>
            <a:fld id="{4ACE309A-5E93-4702-BAAB-33956EBAB330}"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443"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4"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6"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7"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14.png"/><Relationship Id="rId3" Type="http://schemas.openxmlformats.org/officeDocument/2006/relationships/image" Target="../media/image23.jpeg"/><Relationship Id="rId7" Type="http://schemas.openxmlformats.org/officeDocument/2006/relationships/image" Target="../media/image12.jpeg"/><Relationship Id="rId12"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1.jpeg"/><Relationship Id="rId4" Type="http://schemas.openxmlformats.org/officeDocument/2006/relationships/image" Target="../media/image2.png"/><Relationship Id="rId9" Type="http://schemas.openxmlformats.org/officeDocument/2006/relationships/image" Target="../media/image26.jpeg"/><Relationship Id="rId14" Type="http://schemas.openxmlformats.org/officeDocument/2006/relationships/hyperlink" Target="http://demo.hercules.com/hercules-universal-dj-compatibility/index.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fr-FR"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defRPr/>
            </a:pPr>
            <a:r>
              <a:rPr lang="fr-FR" dirty="0" smtClean="0"/>
              <a:t> </a:t>
            </a:r>
            <a:endParaRPr lang="fr-FR" sz="1000" b="1" i="1" dirty="0">
              <a:latin typeface="+mn-lt"/>
              <a:ea typeface="ＭＳ Ｐゴシック" pitchFamily="-106" charset="-128"/>
              <a:cs typeface="ＭＳ Ｐゴシック" pitchFamily="-106" charset="-128"/>
            </a:endParaRPr>
          </a:p>
        </p:txBody>
      </p:sp>
      <p:sp>
        <p:nvSpPr>
          <p:cNvPr id="2055" name="Rectangle 9"/>
          <p:cNvSpPr>
            <a:spLocks noChangeArrowheads="1"/>
          </p:cNvSpPr>
          <p:nvPr/>
        </p:nvSpPr>
        <p:spPr bwMode="auto">
          <a:xfrm>
            <a:off x="117352" y="4381362"/>
            <a:ext cx="3550441" cy="4078039"/>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
            </a:pPr>
            <a:r>
              <a:rPr lang="fr-FR" sz="900" b="1" dirty="0" smtClean="0"/>
              <a:t>1- UNIQUE : L’écosystème idéal pour les DJs connectés : Contrôlez enfin votre mix sur tous vos écrans, qu’ils soient Android, iOS, PC ou Mac !</a:t>
            </a:r>
          </a:p>
          <a:p>
            <a:pPr marL="171450" indent="-171450">
              <a:buFont typeface="Wingdings" panose="05000000000000000000" pitchFamily="2" charset="2"/>
              <a:buChar char="§"/>
            </a:pPr>
            <a:endParaRPr lang="fr-FR" sz="900" b="1" dirty="0" smtClean="0"/>
          </a:p>
          <a:p>
            <a:pPr marL="627063" lvl="1" indent="-171450">
              <a:buFont typeface="Wingdings" panose="05000000000000000000" pitchFamily="2" charset="2"/>
              <a:buChar char="§"/>
            </a:pPr>
            <a:r>
              <a:rPr lang="fr-FR" sz="800" dirty="0" smtClean="0"/>
              <a:t>1 contrôleur, 1 logiciel, 2 applications, 3 modes, et bien plus encore !</a:t>
            </a:r>
          </a:p>
          <a:p>
            <a:pPr marL="627063" lvl="1" indent="-171450">
              <a:buFont typeface="Wingdings" panose="05000000000000000000" pitchFamily="2" charset="2"/>
              <a:buChar char="§"/>
            </a:pPr>
            <a:r>
              <a:rPr lang="fr-FR" sz="800" dirty="0" smtClean="0"/>
              <a:t>Via l’entrée source externe, branchez tout smartphone ou tablette (via le câble inclus) et accédez instantanément à toute votre playlist </a:t>
            </a:r>
            <a:r>
              <a:rPr lang="fr-FR" sz="800" dirty="0" err="1" smtClean="0"/>
              <a:t>Spotify</a:t>
            </a:r>
            <a:r>
              <a:rPr lang="fr-FR" sz="800" dirty="0" smtClean="0"/>
              <a:t>, Deezer ou autre services musicaux Ajoutez des EQ et des </a:t>
            </a:r>
            <a:r>
              <a:rPr lang="fr-FR" sz="800" dirty="0" err="1" smtClean="0"/>
              <a:t>samples</a:t>
            </a:r>
            <a:r>
              <a:rPr lang="fr-FR" sz="800" dirty="0" smtClean="0"/>
              <a:t>. </a:t>
            </a:r>
            <a:endParaRPr lang="fr-FR" sz="900" b="1" dirty="0" smtClean="0"/>
          </a:p>
          <a:p>
            <a:pPr marL="171450" indent="-171450">
              <a:buFont typeface="Wingdings" panose="05000000000000000000" pitchFamily="2" charset="2"/>
              <a:buChar char="§"/>
            </a:pPr>
            <a:endParaRPr lang="fr-FR" sz="900" b="1" dirty="0" smtClean="0"/>
          </a:p>
          <a:p>
            <a:pPr marL="171450" indent="-171450">
              <a:buFont typeface="Wingdings" panose="05000000000000000000" pitchFamily="2" charset="2"/>
              <a:buChar char="§"/>
            </a:pPr>
            <a:r>
              <a:rPr lang="fr-FR" sz="900" b="1" dirty="0" smtClean="0"/>
              <a:t>2- En toute LIBERTE, bougez et vivez la soirée au cœur du dance </a:t>
            </a:r>
            <a:r>
              <a:rPr lang="fr-FR" sz="900" b="1" dirty="0" err="1" smtClean="0"/>
              <a:t>floor</a:t>
            </a:r>
            <a:r>
              <a:rPr lang="fr-FR" sz="900" b="1" dirty="0" smtClean="0"/>
              <a:t>, quand vous le souhaitez.</a:t>
            </a:r>
          </a:p>
          <a:p>
            <a:pPr marL="171450" indent="-171450">
              <a:buFont typeface="Wingdings" panose="05000000000000000000" pitchFamily="2" charset="2"/>
              <a:buChar char="§"/>
            </a:pPr>
            <a:endParaRPr lang="fr-FR" sz="900" b="1" dirty="0" smtClean="0"/>
          </a:p>
          <a:p>
            <a:pPr marL="627063" lvl="1" indent="-171450">
              <a:buFont typeface="Wingdings" panose="05000000000000000000" pitchFamily="2" charset="2"/>
              <a:buChar char="§"/>
            </a:pPr>
            <a:r>
              <a:rPr lang="fr-FR" sz="800" dirty="0" smtClean="0"/>
              <a:t>Soyez libre de bouger et de vous éclater avec les invités de la soirée. En plus de votre ordinateur, contrôlez votre mix depuis  </a:t>
            </a:r>
            <a:r>
              <a:rPr lang="fr-FR" sz="800" b="1" dirty="0" smtClean="0"/>
              <a:t>votre smartphone ou tablette</a:t>
            </a:r>
            <a:r>
              <a:rPr lang="fr-FR" sz="800" dirty="0" smtClean="0"/>
              <a:t>, grâce à la </a:t>
            </a:r>
            <a:r>
              <a:rPr lang="fr-FR" sz="800" b="1" dirty="0" smtClean="0"/>
              <a:t>technologie sans fil </a:t>
            </a:r>
            <a:r>
              <a:rPr lang="fr-FR" sz="800" b="1" i="1" dirty="0" smtClean="0"/>
              <a:t>Bluetooth®  et « </a:t>
            </a:r>
            <a:r>
              <a:rPr lang="fr-FR" sz="800" b="1" i="1" dirty="0" err="1" smtClean="0"/>
              <a:t>My</a:t>
            </a:r>
            <a:r>
              <a:rPr lang="fr-FR" sz="800" b="1" i="1" dirty="0" smtClean="0"/>
              <a:t> </a:t>
            </a:r>
            <a:r>
              <a:rPr lang="fr-FR" sz="800" b="1" i="1" dirty="0" err="1" smtClean="0"/>
              <a:t>Remote</a:t>
            </a:r>
            <a:r>
              <a:rPr lang="fr-FR" sz="800" b="1" i="1" dirty="0" smtClean="0"/>
              <a:t> » </a:t>
            </a:r>
            <a:r>
              <a:rPr lang="fr-FR" sz="800" dirty="0" smtClean="0"/>
              <a:t>depuis </a:t>
            </a:r>
            <a:r>
              <a:rPr lang="fr-FR" sz="800" dirty="0" err="1" smtClean="0"/>
              <a:t>l’app</a:t>
            </a:r>
            <a:r>
              <a:rPr lang="fr-FR" sz="800" dirty="0" smtClean="0"/>
              <a:t> dédiée </a:t>
            </a:r>
            <a:r>
              <a:rPr lang="fr-FR" sz="800" b="1" dirty="0" smtClean="0"/>
              <a:t>DJUCED™ Master</a:t>
            </a:r>
          </a:p>
          <a:p>
            <a:pPr marL="627063" lvl="1" indent="-171450">
              <a:buFont typeface="Wingdings" panose="05000000000000000000" pitchFamily="2" charset="2"/>
              <a:buChar char="§"/>
            </a:pPr>
            <a:r>
              <a:rPr lang="fr-FR" sz="800" b="1" dirty="0" smtClean="0"/>
              <a:t>Gardez le contrôle </a:t>
            </a:r>
            <a:r>
              <a:rPr lang="fr-FR" sz="800" dirty="0" smtClean="0"/>
              <a:t>de vos enchaînements !  Même si vous êtes entrain de discuter ou prendre un verre, le </a:t>
            </a:r>
            <a:r>
              <a:rPr lang="fr-FR" sz="800" b="1" dirty="0" smtClean="0"/>
              <a:t>bouton PANIC </a:t>
            </a:r>
            <a:r>
              <a:rPr lang="fr-FR" sz="800" dirty="0" smtClean="0"/>
              <a:t>est là au cas où, pour lancer automatiquement le meilleur titre à suivre !</a:t>
            </a:r>
            <a:endParaRPr lang="fr-FR" sz="900" dirty="0" smtClean="0"/>
          </a:p>
          <a:p>
            <a:pPr lvl="1" indent="0"/>
            <a:endParaRPr lang="fr-FR" sz="900" dirty="0" smtClean="0"/>
          </a:p>
          <a:p>
            <a:pPr marL="171450" lvl="1" indent="-171450">
              <a:buFont typeface="Wingdings" panose="05000000000000000000" pitchFamily="2" charset="2"/>
              <a:buChar char="§"/>
            </a:pPr>
            <a:r>
              <a:rPr lang="fr-FR" sz="900" b="1" dirty="0" smtClean="0"/>
              <a:t>3- Soyez aussi créatifs que les DJs Pros. </a:t>
            </a:r>
          </a:p>
          <a:p>
            <a:pPr marL="171450" lvl="1" indent="-171450">
              <a:buFont typeface="Wingdings" panose="05000000000000000000" pitchFamily="2" charset="2"/>
              <a:buChar char="§"/>
            </a:pPr>
            <a:endParaRPr lang="fr-FR" sz="900" b="1" dirty="0" smtClean="0"/>
          </a:p>
          <a:p>
            <a:pPr marL="628650" lvl="2" indent="-171450">
              <a:buFont typeface="Wingdings" panose="05000000000000000000" pitchFamily="2" charset="2"/>
              <a:buChar char="§"/>
            </a:pPr>
            <a:r>
              <a:rPr lang="fr-FR" sz="800" dirty="0" smtClean="0"/>
              <a:t>Grâce à « </a:t>
            </a:r>
            <a:r>
              <a:rPr lang="fr-FR" sz="800" dirty="0" err="1" smtClean="0"/>
              <a:t>My</a:t>
            </a:r>
            <a:r>
              <a:rPr lang="fr-FR" sz="800" dirty="0" smtClean="0"/>
              <a:t> </a:t>
            </a:r>
            <a:r>
              <a:rPr lang="fr-FR" sz="800" dirty="0" err="1" smtClean="0"/>
              <a:t>Extender</a:t>
            </a:r>
            <a:r>
              <a:rPr lang="fr-FR" sz="800" dirty="0" smtClean="0"/>
              <a:t> » de DJUCED™ Master, laissez libre cours à votre créativité.</a:t>
            </a:r>
          </a:p>
          <a:p>
            <a:pPr marL="628650" lvl="2" indent="-171450">
              <a:buFont typeface="Wingdings" panose="05000000000000000000" pitchFamily="2" charset="2"/>
              <a:buChar char="§"/>
            </a:pPr>
            <a:r>
              <a:rPr lang="fr-FR" sz="800" dirty="0" smtClean="0"/>
              <a:t>Créez d’un seul doigt des combos boucles + Fx, d’habitude réservés aux pros ! Une action qui n’a jamais été aussi simple et Fun pour un effet pro.</a:t>
            </a:r>
          </a:p>
        </p:txBody>
      </p:sp>
      <p:sp>
        <p:nvSpPr>
          <p:cNvPr id="2056" name="ZoneTexte 10"/>
          <p:cNvSpPr txBox="1">
            <a:spLocks noChangeArrowheads="1"/>
          </p:cNvSpPr>
          <p:nvPr/>
        </p:nvSpPr>
        <p:spPr bwMode="auto">
          <a:xfrm>
            <a:off x="1901992" y="3879742"/>
            <a:ext cx="2945912" cy="461665"/>
          </a:xfrm>
          <a:prstGeom prst="rect">
            <a:avLst/>
          </a:prstGeom>
          <a:noFill/>
          <a:ln w="9525">
            <a:noFill/>
            <a:miter lim="800000"/>
            <a:headEnd/>
            <a:tailEnd/>
          </a:ln>
        </p:spPr>
        <p:txBody>
          <a:bodyPr wrap="square">
            <a:spAutoFit/>
          </a:bodyPr>
          <a:lstStyle/>
          <a:p>
            <a:pPr marL="88900" indent="-88900" algn="ctr">
              <a:tabLst>
                <a:tab pos="1524000" algn="l"/>
              </a:tabLst>
              <a:defRPr/>
            </a:pPr>
            <a:r>
              <a:rPr lang="fr-FR" sz="2400" b="1" dirty="0" smtClean="0">
                <a:latin typeface="Calibri" pitchFamily="-106" charset="0"/>
              </a:rPr>
              <a:t>Vos soirées DJ 3.0 </a:t>
            </a:r>
            <a:endParaRPr lang="fr-FR" sz="2400" b="1" dirty="0">
              <a:latin typeface="Calibri" pitchFamily="-106" charset="0"/>
            </a:endParaRPr>
          </a:p>
        </p:txBody>
      </p:sp>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a:r>
              <a:rPr lang="fr-FR" sz="1050" b="1" noProof="1">
                <a:latin typeface="Calibri" pitchFamily="34" charset="0"/>
              </a:rPr>
              <a:t>www.hercules.com</a:t>
            </a: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29" name="Rectangle 28"/>
          <p:cNvSpPr/>
          <p:nvPr/>
        </p:nvSpPr>
        <p:spPr>
          <a:xfrm>
            <a:off x="71437" y="8618894"/>
            <a:ext cx="6858001" cy="553998"/>
          </a:xfrm>
          <a:prstGeom prst="rect">
            <a:avLst/>
          </a:prstGeom>
        </p:spPr>
        <p:txBody>
          <a:bodyPr wrap="square">
            <a:spAutoFit/>
          </a:bodyPr>
          <a:lstStyle/>
          <a:p>
            <a:pPr algn="just"/>
            <a:r>
              <a:rPr lang="fr-FR" sz="600" dirty="0" smtClean="0">
                <a:solidFill>
                  <a:schemeClr val="bg1"/>
                </a:solidFill>
              </a:rPr>
              <a:t>© 2014 </a:t>
            </a:r>
            <a:r>
              <a:rPr lang="fr-FR" sz="600" dirty="0">
                <a:solidFill>
                  <a:schemeClr val="bg1"/>
                </a:solidFill>
              </a:rPr>
              <a:t>Guillemot Corporation S.A. Tous droits </a:t>
            </a:r>
            <a:r>
              <a:rPr lang="fr-FR" sz="600" dirty="0" smtClean="0">
                <a:solidFill>
                  <a:schemeClr val="bg1"/>
                </a:solidFill>
              </a:rPr>
              <a:t>réservés</a:t>
            </a:r>
            <a:r>
              <a:rPr lang="fr-FR" sz="600" dirty="0">
                <a:solidFill>
                  <a:schemeClr val="bg1"/>
                </a:solidFill>
              </a:rPr>
              <a:t>. </a:t>
            </a:r>
            <a:r>
              <a:rPr lang="fr-FR" sz="600" dirty="0" smtClean="0">
                <a:solidFill>
                  <a:schemeClr val="bg1"/>
                </a:solidFill>
              </a:rPr>
              <a:t>Hercules® est </a:t>
            </a:r>
            <a:r>
              <a:rPr lang="fr-FR" sz="600" dirty="0">
                <a:solidFill>
                  <a:schemeClr val="bg1"/>
                </a:solidFill>
              </a:rPr>
              <a:t>une marque </a:t>
            </a:r>
            <a:r>
              <a:rPr lang="fr-FR" sz="600" dirty="0" smtClean="0">
                <a:solidFill>
                  <a:schemeClr val="bg1"/>
                </a:solidFill>
              </a:rPr>
              <a:t>déposée </a:t>
            </a:r>
            <a:r>
              <a:rPr lang="fr-FR" sz="600" dirty="0">
                <a:solidFill>
                  <a:schemeClr val="bg1"/>
                </a:solidFill>
              </a:rPr>
              <a:t>de Guillemot Corporation S.A. </a:t>
            </a:r>
            <a:r>
              <a:rPr lang="fr-FR" sz="600" dirty="0" smtClean="0">
                <a:solidFill>
                  <a:schemeClr val="bg1"/>
                </a:solidFill>
              </a:rPr>
              <a:t>Apple et iPad </a:t>
            </a:r>
            <a:r>
              <a:rPr lang="fr-FR" sz="600" dirty="0">
                <a:solidFill>
                  <a:schemeClr val="bg1"/>
                </a:solidFill>
              </a:rPr>
              <a:t>sont des marques </a:t>
            </a:r>
            <a:r>
              <a:rPr lang="fr-FR" sz="600" dirty="0" smtClean="0">
                <a:solidFill>
                  <a:schemeClr val="bg1"/>
                </a:solidFill>
              </a:rPr>
              <a:t>de </a:t>
            </a:r>
            <a:r>
              <a:rPr lang="fr-FR" sz="600" dirty="0">
                <a:solidFill>
                  <a:schemeClr val="bg1"/>
                </a:solidFill>
              </a:rPr>
              <a:t>Apple, </a:t>
            </a:r>
            <a:r>
              <a:rPr lang="fr-FR" sz="600" dirty="0" err="1">
                <a:solidFill>
                  <a:schemeClr val="bg1"/>
                </a:solidFill>
              </a:rPr>
              <a:t>Inc</a:t>
            </a:r>
            <a:r>
              <a:rPr lang="fr-FR" sz="600" dirty="0">
                <a:solidFill>
                  <a:schemeClr val="bg1"/>
                </a:solidFill>
              </a:rPr>
              <a:t>, </a:t>
            </a:r>
            <a:r>
              <a:rPr lang="fr-FR" sz="600" dirty="0" smtClean="0">
                <a:solidFill>
                  <a:schemeClr val="bg1"/>
                </a:solidFill>
              </a:rPr>
              <a:t>déposées </a:t>
            </a:r>
            <a:r>
              <a:rPr lang="fr-FR" sz="600" dirty="0">
                <a:solidFill>
                  <a:schemeClr val="bg1"/>
                </a:solidFill>
              </a:rPr>
              <a:t>aux Etats-Unis et </a:t>
            </a:r>
            <a:r>
              <a:rPr lang="fr-FR" sz="600" dirty="0" smtClean="0">
                <a:solidFill>
                  <a:schemeClr val="bg1"/>
                </a:solidFill>
              </a:rPr>
              <a:t>dans d’autres </a:t>
            </a:r>
            <a:r>
              <a:rPr lang="fr-FR" sz="600" dirty="0">
                <a:solidFill>
                  <a:schemeClr val="bg1"/>
                </a:solidFill>
              </a:rPr>
              <a:t>pays. La marque et le logo </a:t>
            </a:r>
            <a:r>
              <a:rPr lang="fr-FR" sz="600" i="1" dirty="0">
                <a:solidFill>
                  <a:schemeClr val="bg1"/>
                </a:solidFill>
              </a:rPr>
              <a:t>Bluetooth® </a:t>
            </a:r>
            <a:r>
              <a:rPr lang="fr-FR" sz="600" dirty="0">
                <a:solidFill>
                  <a:schemeClr val="bg1"/>
                </a:solidFill>
              </a:rPr>
              <a:t>sont des marques </a:t>
            </a:r>
            <a:r>
              <a:rPr lang="fr-FR" sz="600" dirty="0" smtClean="0">
                <a:solidFill>
                  <a:schemeClr val="bg1"/>
                </a:solidFill>
              </a:rPr>
              <a:t>déposées </a:t>
            </a:r>
            <a:r>
              <a:rPr lang="fr-FR" sz="600" dirty="0">
                <a:solidFill>
                  <a:schemeClr val="bg1"/>
                </a:solidFill>
              </a:rPr>
              <a:t>de </a:t>
            </a:r>
            <a:r>
              <a:rPr lang="fr-FR" sz="600" i="1" dirty="0">
                <a:solidFill>
                  <a:schemeClr val="bg1"/>
                </a:solidFill>
              </a:rPr>
              <a:t>Bluetooth </a:t>
            </a:r>
            <a:r>
              <a:rPr lang="fr-FR" sz="600" dirty="0">
                <a:solidFill>
                  <a:schemeClr val="bg1"/>
                </a:solidFill>
              </a:rPr>
              <a:t>SIG, Inc. et sont </a:t>
            </a:r>
            <a:r>
              <a:rPr lang="fr-FR" sz="600" dirty="0" smtClean="0">
                <a:solidFill>
                  <a:schemeClr val="bg1"/>
                </a:solidFill>
              </a:rPr>
              <a:t>utilisées </a:t>
            </a:r>
            <a:r>
              <a:rPr lang="fr-FR" sz="600" dirty="0">
                <a:solidFill>
                  <a:schemeClr val="bg1"/>
                </a:solidFill>
              </a:rPr>
              <a:t>sous licence par </a:t>
            </a:r>
            <a:r>
              <a:rPr lang="fr-FR" sz="600" dirty="0" smtClean="0">
                <a:solidFill>
                  <a:schemeClr val="bg1"/>
                </a:solidFill>
              </a:rPr>
              <a:t>Guillemot Corporation</a:t>
            </a:r>
            <a:r>
              <a:rPr lang="fr-FR" sz="600" dirty="0">
                <a:solidFill>
                  <a:schemeClr val="bg1"/>
                </a:solidFill>
              </a:rPr>
              <a:t>. </a:t>
            </a:r>
            <a:r>
              <a:rPr lang="fr-FR" sz="600" dirty="0" smtClean="0">
                <a:solidFill>
                  <a:schemeClr val="bg1"/>
                </a:solidFill>
              </a:rPr>
              <a:t>Microsoft®, Windows® </a:t>
            </a:r>
            <a:r>
              <a:rPr lang="fr-FR" sz="600" dirty="0">
                <a:solidFill>
                  <a:schemeClr val="bg1"/>
                </a:solidFill>
              </a:rPr>
              <a:t>XP, </a:t>
            </a:r>
            <a:r>
              <a:rPr lang="fr-FR" sz="600" dirty="0" smtClean="0">
                <a:solidFill>
                  <a:schemeClr val="bg1"/>
                </a:solidFill>
              </a:rPr>
              <a:t>Windows® </a:t>
            </a:r>
            <a:r>
              <a:rPr lang="fr-FR" sz="600" dirty="0">
                <a:solidFill>
                  <a:schemeClr val="bg1"/>
                </a:solidFill>
              </a:rPr>
              <a:t>Vista, </a:t>
            </a:r>
            <a:r>
              <a:rPr lang="fr-FR" sz="600" dirty="0" smtClean="0">
                <a:solidFill>
                  <a:schemeClr val="bg1"/>
                </a:solidFill>
              </a:rPr>
              <a:t>Windows® </a:t>
            </a:r>
            <a:r>
              <a:rPr lang="fr-FR" sz="600" dirty="0">
                <a:solidFill>
                  <a:schemeClr val="bg1"/>
                </a:solidFill>
              </a:rPr>
              <a:t>7, </a:t>
            </a:r>
            <a:r>
              <a:rPr lang="fr-FR" sz="600" dirty="0" smtClean="0">
                <a:solidFill>
                  <a:schemeClr val="bg1"/>
                </a:solidFill>
              </a:rPr>
              <a:t>Windows® </a:t>
            </a:r>
            <a:r>
              <a:rPr lang="fr-FR" sz="600" dirty="0">
                <a:solidFill>
                  <a:schemeClr val="bg1"/>
                </a:solidFill>
              </a:rPr>
              <a:t>8 sont </a:t>
            </a:r>
            <a:r>
              <a:rPr lang="fr-FR" sz="600" dirty="0" smtClean="0">
                <a:solidFill>
                  <a:schemeClr val="bg1"/>
                </a:solidFill>
              </a:rPr>
              <a:t>des marques déposées </a:t>
            </a:r>
            <a:r>
              <a:rPr lang="fr-FR" sz="600" dirty="0">
                <a:solidFill>
                  <a:schemeClr val="bg1"/>
                </a:solidFill>
              </a:rPr>
              <a:t>de Microsoft Corporation. Toutes les autres marques et noms commerciaux sont reconnus par les </a:t>
            </a:r>
            <a:r>
              <a:rPr lang="fr-FR" sz="600" dirty="0" smtClean="0">
                <a:solidFill>
                  <a:schemeClr val="bg1"/>
                </a:solidFill>
              </a:rPr>
              <a:t>présentes </a:t>
            </a:r>
            <a:r>
              <a:rPr lang="fr-FR" sz="600" dirty="0">
                <a:solidFill>
                  <a:schemeClr val="bg1"/>
                </a:solidFill>
              </a:rPr>
              <a:t>et sont la </a:t>
            </a:r>
            <a:r>
              <a:rPr lang="fr-FR" sz="600" dirty="0" smtClean="0">
                <a:solidFill>
                  <a:schemeClr val="bg1"/>
                </a:solidFill>
              </a:rPr>
              <a:t>propriété </a:t>
            </a:r>
            <a:r>
              <a:rPr lang="fr-FR" sz="600" dirty="0">
                <a:solidFill>
                  <a:schemeClr val="bg1"/>
                </a:solidFill>
              </a:rPr>
              <a:t>de leurs </a:t>
            </a:r>
            <a:r>
              <a:rPr lang="fr-FR" sz="600" dirty="0" smtClean="0">
                <a:solidFill>
                  <a:schemeClr val="bg1"/>
                </a:solidFill>
              </a:rPr>
              <a:t>détenteurs </a:t>
            </a:r>
            <a:r>
              <a:rPr lang="fr-FR" sz="600" dirty="0">
                <a:solidFill>
                  <a:schemeClr val="bg1"/>
                </a:solidFill>
              </a:rPr>
              <a:t>respectifs. Photos et </a:t>
            </a:r>
            <a:r>
              <a:rPr lang="fr-FR" sz="600" dirty="0" smtClean="0">
                <a:solidFill>
                  <a:schemeClr val="bg1"/>
                </a:solidFill>
              </a:rPr>
              <a:t>illustrations </a:t>
            </a:r>
            <a:r>
              <a:rPr lang="fr-FR" sz="600" dirty="0">
                <a:solidFill>
                  <a:schemeClr val="bg1"/>
                </a:solidFill>
              </a:rPr>
              <a:t>non </a:t>
            </a:r>
            <a:r>
              <a:rPr lang="fr-FR" sz="600" dirty="0" smtClean="0">
                <a:solidFill>
                  <a:schemeClr val="bg1"/>
                </a:solidFill>
              </a:rPr>
              <a:t>contractuelles. </a:t>
            </a:r>
            <a:r>
              <a:rPr lang="fr-FR" sz="600" dirty="0">
                <a:solidFill>
                  <a:schemeClr val="bg1"/>
                </a:solidFill>
              </a:rPr>
              <a:t>Les spécifications, la conception et le contenu sont susceptibles de changer sans préavis et peuvent varier selon les pays.</a:t>
            </a: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p:cNvSpPr txBox="1"/>
          <p:nvPr/>
        </p:nvSpPr>
        <p:spPr>
          <a:xfrm>
            <a:off x="5321300" y="3059832"/>
            <a:ext cx="1264334" cy="276999"/>
          </a:xfrm>
          <a:prstGeom prst="rect">
            <a:avLst/>
          </a:prstGeom>
          <a:noFill/>
        </p:spPr>
        <p:txBody>
          <a:bodyPr wrap="square" rtlCol="0">
            <a:spAutoFit/>
          </a:bodyPr>
          <a:lstStyle/>
          <a:p>
            <a:pPr algn="r"/>
            <a:r>
              <a:rPr lang="fr-FR" sz="600" dirty="0" smtClean="0"/>
              <a:t>Ordinateur, Tablette, smartphone non inclus</a:t>
            </a:r>
            <a:endParaRPr lang="fr-FR" sz="600" dirty="0"/>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8405" y="589031"/>
            <a:ext cx="924605" cy="121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9"/>
          <p:cNvSpPr>
            <a:spLocks noChangeArrowheads="1"/>
          </p:cNvSpPr>
          <p:nvPr/>
        </p:nvSpPr>
        <p:spPr bwMode="auto">
          <a:xfrm>
            <a:off x="3801441" y="4384620"/>
            <a:ext cx="3039718" cy="3585597"/>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
            </a:pPr>
            <a:r>
              <a:rPr lang="fr-FR" sz="900" b="1" dirty="0" smtClean="0"/>
              <a:t>4 - Faites collaborer les invités de la soirée pour qu’elle soit sûre d’être réussie ! </a:t>
            </a:r>
          </a:p>
          <a:p>
            <a:pPr marL="171450" indent="-171450">
              <a:buFont typeface="Wingdings" panose="05000000000000000000" pitchFamily="2" charset="2"/>
              <a:buChar char="§"/>
            </a:pPr>
            <a:endParaRPr lang="fr-FR" sz="900" b="1" dirty="0" smtClean="0"/>
          </a:p>
          <a:p>
            <a:pPr marL="742950" lvl="1" indent="-285750">
              <a:buFont typeface="Arial" panose="020B0604020202020204" pitchFamily="34" charset="0"/>
              <a:buChar char="•"/>
            </a:pPr>
            <a:r>
              <a:rPr lang="fr-FR" sz="800" dirty="0" smtClean="0"/>
              <a:t>Préparez votre soirée en </a:t>
            </a:r>
            <a:r>
              <a:rPr lang="fr-FR" sz="800" b="1" dirty="0" smtClean="0"/>
              <a:t>partageant votre Playlist depuis DJUCED™ 40° </a:t>
            </a:r>
            <a:r>
              <a:rPr lang="fr-FR" sz="800" dirty="0" smtClean="0"/>
              <a:t>avec les invités et demandez-leur de </a:t>
            </a:r>
            <a:r>
              <a:rPr lang="fr-FR" sz="800" b="1" dirty="0" smtClean="0"/>
              <a:t>voter pour leurs titres favoris. </a:t>
            </a:r>
            <a:r>
              <a:rPr lang="fr-FR" sz="800" dirty="0" smtClean="0"/>
              <a:t>Grâce l’application DJUCED™ Master,</a:t>
            </a:r>
            <a:r>
              <a:rPr lang="fr-FR" sz="800" b="1" dirty="0" smtClean="0"/>
              <a:t> visualisez le résultat des votes en temps réel. </a:t>
            </a:r>
            <a:r>
              <a:rPr lang="fr-FR" sz="800" dirty="0" smtClean="0"/>
              <a:t>Votre playlist sera sûre de leur plaire !</a:t>
            </a:r>
          </a:p>
          <a:p>
            <a:pPr marL="742950" lvl="1" indent="-285750">
              <a:buFont typeface="Arial" panose="020B0604020202020204" pitchFamily="34" charset="0"/>
              <a:buChar char="•"/>
            </a:pPr>
            <a:endParaRPr lang="fr-FR" sz="800" dirty="0" smtClean="0"/>
          </a:p>
          <a:p>
            <a:pPr marL="742950" lvl="1" indent="-285750">
              <a:buFont typeface="Arial" panose="020B0604020202020204" pitchFamily="34" charset="0"/>
              <a:buChar char="•"/>
            </a:pPr>
            <a:r>
              <a:rPr lang="fr-FR" sz="800" dirty="0" smtClean="0"/>
              <a:t>Pendant la soirée, faites voter les invités pour leurs titres favoris et faites plaisir en live à votre public ! La </a:t>
            </a:r>
            <a:r>
              <a:rPr lang="fr-FR" sz="800" b="1" dirty="0" smtClean="0"/>
              <a:t>playlist votée est visible sur votre deuxième écran </a:t>
            </a:r>
            <a:r>
              <a:rPr lang="fr-FR" sz="800" dirty="0" smtClean="0"/>
              <a:t>(tablette ou smartphone) pour la suivre en instantané.</a:t>
            </a:r>
          </a:p>
          <a:p>
            <a:pPr marL="742950" lvl="1" indent="-285750">
              <a:buFont typeface="Arial" panose="020B0604020202020204" pitchFamily="34" charset="0"/>
              <a:buChar char="•"/>
            </a:pPr>
            <a:endParaRPr lang="fr-FR" sz="800" dirty="0" smtClean="0"/>
          </a:p>
          <a:p>
            <a:pPr marL="742950" lvl="1" indent="-285750">
              <a:buFont typeface="Arial" panose="020B0604020202020204" pitchFamily="34" charset="0"/>
              <a:buChar char="•"/>
            </a:pPr>
            <a:r>
              <a:rPr lang="fr-FR" sz="800" dirty="0" smtClean="0"/>
              <a:t>Recevez les </a:t>
            </a:r>
            <a:r>
              <a:rPr lang="fr-FR" sz="800" b="1" dirty="0" smtClean="0"/>
              <a:t>titres, les noms d’artistes ou les messages dédicaces </a:t>
            </a:r>
            <a:r>
              <a:rPr lang="fr-FR" sz="800" dirty="0" smtClean="0"/>
              <a:t>que les invités de la soirée aimeraient entendre. Du sur-mesure pour une soirée encore plus mémorable !</a:t>
            </a:r>
          </a:p>
          <a:p>
            <a:pPr marL="457200" lvl="1" indent="0"/>
            <a:endParaRPr lang="fr-FR" sz="800" b="1" dirty="0" smtClean="0">
              <a:latin typeface="+mn-lt"/>
            </a:endParaRPr>
          </a:p>
          <a:p>
            <a:pPr marL="457200" lvl="1" indent="0"/>
            <a:endParaRPr lang="fr-FR" sz="800" b="1" dirty="0" smtClean="0">
              <a:latin typeface="+mn-lt"/>
            </a:endParaRPr>
          </a:p>
          <a:p>
            <a:pPr marL="285051" lvl="0" indent="-283464" defTabSz="914400">
              <a:buFont typeface="Arial"/>
              <a:buChar char="•"/>
            </a:pPr>
            <a:r>
              <a:rPr lang="fr-FR" sz="800" b="1" dirty="0" smtClean="0"/>
              <a:t>5- Réinventez vos soirées… à l’infini</a:t>
            </a:r>
            <a:endParaRPr lang="fr-FR" sz="800" dirty="0" smtClean="0"/>
          </a:p>
          <a:p>
            <a:pPr marL="1587" lvl="0" defTabSz="914400"/>
            <a:endParaRPr lang="fr-FR" sz="800" dirty="0" smtClean="0"/>
          </a:p>
          <a:p>
            <a:pPr marL="457200" lvl="1" defTabSz="914400"/>
            <a:r>
              <a:rPr lang="fr-FR" sz="800" dirty="0" smtClean="0"/>
              <a:t>Partagez vos idées et vos souhaits pour constamment développer cette </a:t>
            </a:r>
            <a:r>
              <a:rPr lang="fr-FR" sz="800" dirty="0" err="1" smtClean="0"/>
              <a:t>app</a:t>
            </a:r>
            <a:r>
              <a:rPr lang="fr-FR" sz="800" dirty="0" smtClean="0"/>
              <a:t> évolutive. Et encore plus bientôt !</a:t>
            </a:r>
            <a:endParaRPr lang="fr-FR" sz="900" b="1" dirty="0">
              <a:latin typeface="+mn-lt"/>
            </a:endParaRPr>
          </a:p>
        </p:txBody>
      </p:sp>
      <p:pic>
        <p:nvPicPr>
          <p:cNvPr id="21" name="Picture 2" descr="\\GIFRSTO3\Shares_r&amp;d\02-BU-DJing-Music\05_Software\18_Commander\02_Conception\04_Screenshots\20141015\2014-10-15 09.01.4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299" y="6372200"/>
            <a:ext cx="287418" cy="51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 name="Picture 4" descr="\\GIFRSTO3\Shares_r&amp;d\02-BU-DJing-Music\05_Software\18_Commander\02_Conception\04_Screenshots\20141015\2014-10-15 09.01.5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299" y="7863550"/>
            <a:ext cx="283975"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5710" y="5907199"/>
            <a:ext cx="304409" cy="53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7" name="Picture 2" descr="M:\HERCULES MKG\DJING\DJControlUniversal\Pictures\Pictos\PictoPC-BL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026" y="4932040"/>
            <a:ext cx="359476" cy="2314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M:\HERCULES MKG\DJING\DJControlUniversal\Pictures\Pictos\PictoPhone-BL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8504" y="5263906"/>
            <a:ext cx="125169" cy="2314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M:\HERCULES MKG\DJING\DJControlUniversal\Pictures\Pictos\PictoTablet-BL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4094" y="5251151"/>
            <a:ext cx="201892" cy="2569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14530" y="4918636"/>
            <a:ext cx="334119" cy="589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2" name="Picture 6" descr="M:\HERCULES MKG\DJING\Djuced\DJUCED PC\logo_DJUCED_40°_W.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768" y="2339752"/>
            <a:ext cx="1368152" cy="10942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Users\phermant.GUILLEMOT\Desktop\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75784" y="2621264"/>
            <a:ext cx="1074273" cy="6770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M:\HERCULES MKG\DJING\Djuced\DJUCED App\pics\logo_DJUCED_TAB_fondClair.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08336" y="2621264"/>
            <a:ext cx="1048856" cy="6770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0146" y="516758"/>
            <a:ext cx="3567376" cy="259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524" y="1128523"/>
            <a:ext cx="2753363" cy="151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fr-FR"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defRPr/>
            </a:pPr>
            <a:r>
              <a:rPr lang="fr-FR" dirty="0" smtClean="0"/>
              <a:t> </a:t>
            </a:r>
            <a:endParaRPr lang="fr-FR" sz="1000" b="1" i="1" dirty="0">
              <a:latin typeface="+mn-lt"/>
              <a:ea typeface="ＭＳ Ｐゴシック" pitchFamily="-106" charset="-128"/>
              <a:cs typeface="ＭＳ Ｐゴシック" pitchFamily="-106" charset="-128"/>
            </a:endParaRPr>
          </a:p>
        </p:txBody>
      </p:sp>
      <p:sp>
        <p:nvSpPr>
          <p:cNvPr id="2055" name="Rectangle 9"/>
          <p:cNvSpPr>
            <a:spLocks noChangeArrowheads="1"/>
          </p:cNvSpPr>
          <p:nvPr/>
        </p:nvSpPr>
        <p:spPr bwMode="auto">
          <a:xfrm>
            <a:off x="71437" y="4356968"/>
            <a:ext cx="4840901" cy="4247317"/>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
            </a:pPr>
            <a:r>
              <a:rPr lang="fr-FR" sz="900" b="1" dirty="0" smtClean="0">
                <a:solidFill>
                  <a:srgbClr val="5EB6E4"/>
                </a:solidFill>
              </a:rPr>
              <a:t>MODE PC/Mac® ‘LAPTOP’ : </a:t>
            </a:r>
            <a:r>
              <a:rPr lang="fr-FR" sz="900" b="1" dirty="0"/>
              <a:t>L’essentiel du Mix</a:t>
            </a:r>
          </a:p>
          <a:p>
            <a:pPr marL="341313" lvl="1" indent="-109538">
              <a:buFont typeface="Arial" panose="020B0604020202020204" pitchFamily="34" charset="0"/>
              <a:buChar char="•"/>
            </a:pPr>
            <a:r>
              <a:rPr lang="fr-FR" sz="900" dirty="0" smtClean="0"/>
              <a:t>Mettez le feu au dance </a:t>
            </a:r>
            <a:r>
              <a:rPr lang="fr-FR" sz="900" dirty="0" err="1" smtClean="0"/>
              <a:t>floor</a:t>
            </a:r>
            <a:r>
              <a:rPr lang="fr-FR" sz="900" dirty="0" smtClean="0"/>
              <a:t> en mixant avec votre contrôleur + votre ordinateur</a:t>
            </a:r>
          </a:p>
          <a:p>
            <a:pPr marL="341313" lvl="1" indent="-109538">
              <a:buFont typeface="Arial" panose="020B0604020202020204" pitchFamily="34" charset="0"/>
              <a:buChar char="•"/>
            </a:pPr>
            <a:r>
              <a:rPr lang="fr-FR" sz="900" dirty="0" smtClean="0"/>
              <a:t>Contrôlez DJUCED™ 40°sur </a:t>
            </a:r>
            <a:r>
              <a:rPr lang="fr-FR" sz="900" dirty="0"/>
              <a:t>votre </a:t>
            </a:r>
            <a:r>
              <a:rPr lang="fr-FR" sz="900" b="1" dirty="0"/>
              <a:t>Mac® ou PC</a:t>
            </a:r>
            <a:r>
              <a:rPr lang="fr-FR" sz="900" dirty="0"/>
              <a:t> (via une connexion USB)</a:t>
            </a:r>
          </a:p>
          <a:p>
            <a:pPr marL="341313" lvl="1" indent="-109538">
              <a:buFont typeface="Arial" panose="020B0604020202020204" pitchFamily="34" charset="0"/>
              <a:buChar char="•"/>
            </a:pPr>
            <a:r>
              <a:rPr lang="fr-FR" sz="900" dirty="0" smtClean="0"/>
              <a:t>Compatible </a:t>
            </a:r>
            <a:r>
              <a:rPr lang="fr-FR" sz="900" dirty="0"/>
              <a:t>avec tous les logiciels DJ </a:t>
            </a:r>
            <a:r>
              <a:rPr lang="fr-FR" sz="900" dirty="0" smtClean="0"/>
              <a:t>MIDI</a:t>
            </a:r>
            <a:endParaRPr lang="fr-FR" sz="900" dirty="0"/>
          </a:p>
          <a:p>
            <a:pPr marL="88900" indent="-88900">
              <a:buFont typeface="Arial" charset="0"/>
              <a:buChar char="•"/>
              <a:tabLst>
                <a:tab pos="1524000" algn="l"/>
              </a:tabLst>
            </a:pPr>
            <a:endParaRPr lang="fr-FR" sz="900" dirty="0"/>
          </a:p>
          <a:p>
            <a:pPr marL="171450" indent="-171450">
              <a:buFont typeface="Wingdings" panose="05000000000000000000" pitchFamily="2" charset="2"/>
              <a:buChar char="§"/>
            </a:pPr>
            <a:r>
              <a:rPr lang="fr-FR" sz="900" b="1" dirty="0" smtClean="0">
                <a:solidFill>
                  <a:srgbClr val="DE952E"/>
                </a:solidFill>
              </a:rPr>
              <a:t>MODE MULTI-ECRAN :</a:t>
            </a:r>
            <a:r>
              <a:rPr lang="fr-FR" sz="900" b="1" dirty="0" smtClean="0"/>
              <a:t> </a:t>
            </a:r>
            <a:r>
              <a:rPr lang="fr-FR" sz="900" b="1" dirty="0"/>
              <a:t>Des </a:t>
            </a:r>
            <a:r>
              <a:rPr lang="fr-FR" sz="900" b="1" dirty="0" smtClean="0"/>
              <a:t>possibilités </a:t>
            </a:r>
            <a:r>
              <a:rPr lang="fr-FR" sz="900" b="1" dirty="0"/>
              <a:t>de mix </a:t>
            </a:r>
            <a:r>
              <a:rPr lang="fr-FR" sz="900" b="1" dirty="0" smtClean="0"/>
              <a:t>étendues et inédites !</a:t>
            </a:r>
            <a:endParaRPr lang="fr-FR" sz="900" b="1" dirty="0"/>
          </a:p>
          <a:p>
            <a:pPr marL="341313" lvl="1" indent="-109538">
              <a:buFont typeface="Arial" panose="020B0604020202020204" pitchFamily="34" charset="0"/>
              <a:buChar char="•"/>
            </a:pPr>
            <a:r>
              <a:rPr lang="fr-FR" sz="900" dirty="0"/>
              <a:t>M</a:t>
            </a:r>
            <a:r>
              <a:rPr lang="fr-FR" sz="900" dirty="0" smtClean="0"/>
              <a:t>ixez via votre </a:t>
            </a:r>
            <a:r>
              <a:rPr lang="fr-FR" sz="900" b="1" dirty="0"/>
              <a:t>Mac® ou PC</a:t>
            </a:r>
            <a:r>
              <a:rPr lang="fr-FR" sz="900" dirty="0"/>
              <a:t> </a:t>
            </a:r>
            <a:r>
              <a:rPr lang="fr-FR" sz="900" dirty="0" smtClean="0"/>
              <a:t>(connexion </a:t>
            </a:r>
            <a:r>
              <a:rPr lang="fr-FR" sz="900" dirty="0"/>
              <a:t>USB)</a:t>
            </a:r>
          </a:p>
          <a:p>
            <a:pPr marL="341313" lvl="1" indent="-109538">
              <a:buFont typeface="Arial" panose="020B0604020202020204" pitchFamily="34" charset="0"/>
              <a:buChar char="•"/>
            </a:pPr>
            <a:r>
              <a:rPr lang="fr-FR" sz="900" dirty="0" smtClean="0"/>
              <a:t>Et contrôlez ou étendez le mix depuis </a:t>
            </a:r>
            <a:r>
              <a:rPr lang="fr-FR" sz="900" dirty="0">
                <a:cs typeface="Arial" panose="020B0604020202020204" pitchFamily="34" charset="0"/>
              </a:rPr>
              <a:t>votre </a:t>
            </a:r>
            <a:r>
              <a:rPr lang="fr-FR" sz="900" dirty="0" smtClean="0">
                <a:cs typeface="Arial" panose="020B0604020202020204" pitchFamily="34" charset="0"/>
              </a:rPr>
              <a:t>Smartphone ou tablette  </a:t>
            </a:r>
            <a:r>
              <a:rPr lang="fr-FR" sz="900" dirty="0">
                <a:cs typeface="Arial" panose="020B0604020202020204" pitchFamily="34" charset="0"/>
              </a:rPr>
              <a:t>grâce à la Technologie sans fil </a:t>
            </a:r>
            <a:r>
              <a:rPr lang="fr-FR" sz="900" b="1" i="1" dirty="0">
                <a:cs typeface="Arial" panose="020B0604020202020204" pitchFamily="34" charset="0"/>
              </a:rPr>
              <a:t>Bluetooth®</a:t>
            </a:r>
            <a:r>
              <a:rPr lang="fr-FR" sz="900" b="1" dirty="0">
                <a:cs typeface="Arial" panose="020B0604020202020204" pitchFamily="34" charset="0"/>
              </a:rPr>
              <a:t> </a:t>
            </a:r>
            <a:r>
              <a:rPr lang="fr-FR" sz="900" b="1" dirty="0" smtClean="0">
                <a:cs typeface="Arial" panose="020B0604020202020204" pitchFamily="34" charset="0"/>
              </a:rPr>
              <a:t> </a:t>
            </a:r>
            <a:r>
              <a:rPr lang="fr-FR" sz="900" dirty="0" smtClean="0">
                <a:cs typeface="Arial" panose="020B0604020202020204" pitchFamily="34" charset="0"/>
              </a:rPr>
              <a:t>intégrée et à </a:t>
            </a:r>
            <a:r>
              <a:rPr lang="fr-FR" sz="900" dirty="0" err="1" smtClean="0">
                <a:cs typeface="Arial" panose="020B0604020202020204" pitchFamily="34" charset="0"/>
              </a:rPr>
              <a:t>l’app</a:t>
            </a:r>
            <a:r>
              <a:rPr lang="fr-FR" sz="900" dirty="0" smtClean="0">
                <a:cs typeface="Arial" panose="020B0604020202020204" pitchFamily="34" charset="0"/>
              </a:rPr>
              <a:t> dédiée DJUCED™ Master</a:t>
            </a:r>
          </a:p>
          <a:p>
            <a:pPr marL="798513" lvl="2" indent="-109538">
              <a:buFont typeface="Arial" panose="020B0604020202020204" pitchFamily="34" charset="0"/>
              <a:buChar char="•"/>
            </a:pPr>
            <a:r>
              <a:rPr lang="fr-FR" sz="900" dirty="0" smtClean="0">
                <a:cs typeface="Arial" panose="020B0604020202020204" pitchFamily="34" charset="0"/>
              </a:rPr>
              <a:t>découvrez </a:t>
            </a:r>
            <a:r>
              <a:rPr lang="fr-FR" sz="900" dirty="0">
                <a:cs typeface="Arial" panose="020B0604020202020204" pitchFamily="34" charset="0"/>
              </a:rPr>
              <a:t>des possibilités </a:t>
            </a:r>
            <a:r>
              <a:rPr lang="fr-FR" sz="900" dirty="0" smtClean="0">
                <a:cs typeface="Arial" panose="020B0604020202020204" pitchFamily="34" charset="0"/>
              </a:rPr>
              <a:t>infinies grâce à cette </a:t>
            </a:r>
            <a:r>
              <a:rPr lang="fr-FR" sz="900" dirty="0" err="1" smtClean="0">
                <a:cs typeface="Arial" panose="020B0604020202020204" pitchFamily="34" charset="0"/>
              </a:rPr>
              <a:t>app</a:t>
            </a:r>
            <a:r>
              <a:rPr lang="fr-FR" sz="900" dirty="0" smtClean="0">
                <a:cs typeface="Arial" panose="020B0604020202020204" pitchFamily="34" charset="0"/>
              </a:rPr>
              <a:t> évolutive!</a:t>
            </a:r>
            <a:endParaRPr lang="fr-FR" sz="900" dirty="0">
              <a:cs typeface="Arial" panose="020B0604020202020204" pitchFamily="34" charset="0"/>
            </a:endParaRPr>
          </a:p>
          <a:p>
            <a:pPr marL="341313" lvl="1" indent="-109538">
              <a:buFont typeface="Arial" panose="020B0604020202020204" pitchFamily="34" charset="0"/>
              <a:buChar char="•"/>
            </a:pPr>
            <a:endParaRPr lang="fr-FR" sz="900" b="1" dirty="0"/>
          </a:p>
          <a:p>
            <a:pPr marL="171450" indent="-171450">
              <a:buFont typeface="Wingdings" panose="05000000000000000000" pitchFamily="2" charset="2"/>
              <a:buChar char="§"/>
            </a:pPr>
            <a:r>
              <a:rPr lang="fr-FR" sz="900" b="1" dirty="0" smtClean="0">
                <a:solidFill>
                  <a:srgbClr val="8DB10F"/>
                </a:solidFill>
              </a:rPr>
              <a:t>MODE ‘TABLETTE’ : </a:t>
            </a:r>
            <a:r>
              <a:rPr lang="fr-FR" sz="900" b="1" dirty="0"/>
              <a:t>le mix intuitif au bout des doigts</a:t>
            </a:r>
          </a:p>
          <a:p>
            <a:r>
              <a:rPr lang="fr-FR" sz="900" b="1" dirty="0">
                <a:cs typeface="Arial" panose="020B0604020202020204" pitchFamily="34" charset="0"/>
              </a:rPr>
              <a:t>    </a:t>
            </a:r>
            <a:r>
              <a:rPr lang="fr-FR" sz="900" b="1" dirty="0" smtClean="0">
                <a:cs typeface="Arial" panose="020B0604020202020204" pitchFamily="34" charset="0"/>
              </a:rPr>
              <a:t>Connectez sans fil votre tablette  à Hercules Universal DJ : vous êtes prêt à mixer! </a:t>
            </a:r>
            <a:r>
              <a:rPr lang="fr-FR" sz="900" dirty="0" smtClean="0">
                <a:cs typeface="Arial" panose="020B0604020202020204" pitchFamily="34" charset="0"/>
              </a:rPr>
              <a:t>(Technologie </a:t>
            </a:r>
            <a:r>
              <a:rPr lang="fr-FR" sz="900" dirty="0">
                <a:cs typeface="Arial" panose="020B0604020202020204" pitchFamily="34" charset="0"/>
              </a:rPr>
              <a:t>sans fil </a:t>
            </a:r>
            <a:r>
              <a:rPr lang="fr-FR" sz="900" b="1" i="1" dirty="0">
                <a:cs typeface="Arial" panose="020B0604020202020204" pitchFamily="34" charset="0"/>
              </a:rPr>
              <a:t>Bluetooth</a:t>
            </a:r>
            <a:r>
              <a:rPr lang="fr-FR" sz="900" b="1" i="1" dirty="0" smtClean="0">
                <a:cs typeface="Arial" panose="020B0604020202020204" pitchFamily="34" charset="0"/>
              </a:rPr>
              <a:t>®)</a:t>
            </a:r>
            <a:r>
              <a:rPr lang="fr-FR" sz="900" b="1" i="1" dirty="0">
                <a:cs typeface="Arial" panose="020B0604020202020204" pitchFamily="34" charset="0"/>
              </a:rPr>
              <a:t> </a:t>
            </a:r>
            <a:endParaRPr lang="fr-FR" sz="900" b="1" i="1" dirty="0" smtClean="0">
              <a:cs typeface="Arial" panose="020B0604020202020204" pitchFamily="34" charset="0"/>
            </a:endParaRPr>
          </a:p>
          <a:p>
            <a:pPr marL="627063" lvl="1" indent="-171450">
              <a:buFont typeface="Arial" panose="020B0604020202020204" pitchFamily="34" charset="0"/>
              <a:buChar char="•"/>
            </a:pPr>
            <a:r>
              <a:rPr lang="fr-FR" sz="900" dirty="0" smtClean="0">
                <a:cs typeface="Arial" panose="020B0604020202020204" pitchFamily="34" charset="0"/>
              </a:rPr>
              <a:t>pré-écouter </a:t>
            </a:r>
            <a:r>
              <a:rPr lang="fr-FR" sz="900" dirty="0">
                <a:cs typeface="Arial" panose="020B0604020202020204" pitchFamily="34" charset="0"/>
              </a:rPr>
              <a:t>le morceau suivant en connectant la sortie audio de votre </a:t>
            </a:r>
            <a:r>
              <a:rPr lang="fr-FR" sz="900" dirty="0" smtClean="0">
                <a:cs typeface="Arial" panose="020B0604020202020204" pitchFamily="34" charset="0"/>
              </a:rPr>
              <a:t>tablette </a:t>
            </a:r>
            <a:r>
              <a:rPr lang="fr-FR" sz="900" dirty="0">
                <a:cs typeface="Arial" panose="020B0604020202020204" pitchFamily="34" charset="0"/>
              </a:rPr>
              <a:t>sur l’entrée </a:t>
            </a:r>
            <a:r>
              <a:rPr lang="fr-FR" sz="900" dirty="0" smtClean="0">
                <a:cs typeface="Arial" panose="020B0604020202020204" pitchFamily="34" charset="0"/>
              </a:rPr>
              <a:t>externe </a:t>
            </a:r>
            <a:r>
              <a:rPr lang="fr-FR" sz="900" u="sng" dirty="0" smtClean="0">
                <a:solidFill>
                  <a:srgbClr val="FF0000"/>
                </a:solidFill>
                <a:cs typeface="Arial" panose="020B0604020202020204" pitchFamily="34" charset="0"/>
              </a:rPr>
              <a:t>grâce au câble audio inclus</a:t>
            </a:r>
            <a:r>
              <a:rPr lang="fr-FR" sz="900" dirty="0" smtClean="0">
                <a:cs typeface="Arial" panose="020B0604020202020204" pitchFamily="34" charset="0"/>
              </a:rPr>
              <a:t>.</a:t>
            </a:r>
            <a:endParaRPr lang="fr-FR" sz="900" b="1" dirty="0" smtClean="0">
              <a:latin typeface="+mn-lt"/>
            </a:endParaRPr>
          </a:p>
          <a:p>
            <a:pPr marL="171450" indent="-171450">
              <a:buFont typeface="Wingdings" panose="05000000000000000000" pitchFamily="2" charset="2"/>
              <a:buChar char="§"/>
            </a:pPr>
            <a:endParaRPr lang="fr-FR" sz="900" b="1" dirty="0">
              <a:latin typeface="+mn-lt"/>
            </a:endParaRPr>
          </a:p>
          <a:p>
            <a:pPr marL="171450" indent="-171450">
              <a:buFont typeface="Wingdings" panose="05000000000000000000" pitchFamily="2" charset="2"/>
              <a:buChar char="§"/>
            </a:pPr>
            <a:r>
              <a:rPr lang="fr-FR" sz="900" b="1" dirty="0" smtClean="0">
                <a:latin typeface="+mn-lt"/>
              </a:rPr>
              <a:t>Un contrôleur DJ Complet</a:t>
            </a:r>
          </a:p>
          <a:p>
            <a:pPr marL="341313" lvl="1" indent="-109538">
              <a:buFont typeface="Arial" panose="020B0604020202020204" pitchFamily="34" charset="0"/>
              <a:buChar char="•"/>
            </a:pPr>
            <a:r>
              <a:rPr lang="fr-FR" sz="900" dirty="0">
                <a:latin typeface="+mn-lt"/>
              </a:rPr>
              <a:t>Commandes de mixage sur 2 platines </a:t>
            </a:r>
            <a:r>
              <a:rPr lang="fr-FR" sz="900" dirty="0" smtClean="0">
                <a:latin typeface="+mn-lt"/>
              </a:rPr>
              <a:t>distinctes</a:t>
            </a:r>
          </a:p>
          <a:p>
            <a:pPr marL="341313" lvl="1" indent="-109538">
              <a:buFont typeface="Arial" panose="020B0604020202020204" pitchFamily="34" charset="0"/>
              <a:buChar char="•"/>
            </a:pPr>
            <a:r>
              <a:rPr lang="fr-FR" sz="900" dirty="0" smtClean="0">
                <a:latin typeface="+mn-lt"/>
              </a:rPr>
              <a:t>2 </a:t>
            </a:r>
            <a:r>
              <a:rPr lang="fr-FR" sz="900" dirty="0" err="1" smtClean="0">
                <a:latin typeface="+mn-lt"/>
              </a:rPr>
              <a:t>jog</a:t>
            </a:r>
            <a:r>
              <a:rPr lang="fr-FR" sz="900" dirty="0" smtClean="0">
                <a:latin typeface="+mn-lt"/>
              </a:rPr>
              <a:t> </a:t>
            </a:r>
            <a:r>
              <a:rPr lang="fr-FR" sz="900" dirty="0" err="1">
                <a:latin typeface="+mn-lt"/>
              </a:rPr>
              <a:t>wheels</a:t>
            </a:r>
            <a:r>
              <a:rPr lang="fr-FR" sz="900" dirty="0">
                <a:latin typeface="+mn-lt"/>
              </a:rPr>
              <a:t> à détection de toucher </a:t>
            </a:r>
            <a:r>
              <a:rPr lang="fr-FR" sz="900" dirty="0" smtClean="0">
                <a:latin typeface="+mn-lt"/>
              </a:rPr>
              <a:t>capacitive</a:t>
            </a:r>
            <a:endParaRPr lang="fr-FR" sz="900" dirty="0">
              <a:latin typeface="+mn-lt"/>
            </a:endParaRPr>
          </a:p>
          <a:p>
            <a:pPr marL="341313" lvl="1" indent="-109538">
              <a:buFont typeface="Arial" panose="020B0604020202020204" pitchFamily="34" charset="0"/>
              <a:buChar char="•"/>
            </a:pPr>
            <a:r>
              <a:rPr lang="fr-FR" sz="900" dirty="0" smtClean="0">
                <a:latin typeface="+mn-lt"/>
              </a:rPr>
              <a:t>Interface audio intégrée avec Sorties Enceinte et Casque et même une Entrée externe  </a:t>
            </a:r>
          </a:p>
          <a:p>
            <a:pPr marL="341313" lvl="1" indent="-109538">
              <a:buFont typeface="Arial" panose="020B0604020202020204" pitchFamily="34" charset="0"/>
              <a:buChar char="•"/>
            </a:pPr>
            <a:r>
              <a:rPr lang="fr-FR" sz="900" dirty="0" smtClean="0">
                <a:latin typeface="+mn-lt"/>
              </a:rPr>
              <a:t>16 pads</a:t>
            </a:r>
            <a:endParaRPr lang="fr-FR" sz="900" dirty="0">
              <a:latin typeface="+mn-lt"/>
            </a:endParaRPr>
          </a:p>
          <a:p>
            <a:pPr marL="171450" indent="-171450">
              <a:buFont typeface="Wingdings" panose="05000000000000000000" pitchFamily="2" charset="2"/>
              <a:buChar char="§"/>
            </a:pPr>
            <a:endParaRPr lang="fr-FR" sz="900" b="1" dirty="0" smtClean="0">
              <a:latin typeface="+mn-lt"/>
            </a:endParaRPr>
          </a:p>
          <a:p>
            <a:pPr marL="171450" indent="-171450">
              <a:buFont typeface="Wingdings" panose="05000000000000000000" pitchFamily="2" charset="2"/>
              <a:buChar char="§"/>
            </a:pPr>
            <a:r>
              <a:rPr lang="fr-FR" sz="900" b="1" dirty="0" smtClean="0">
                <a:latin typeface="+mn-lt"/>
              </a:rPr>
              <a:t>Dans un design moderne et fin</a:t>
            </a:r>
            <a:endParaRPr lang="fr-FR" sz="900" b="1" strike="sngStrike" dirty="0">
              <a:latin typeface="+mn-lt"/>
            </a:endParaRPr>
          </a:p>
          <a:p>
            <a:pPr marL="341313" lvl="0" indent="-109538">
              <a:buFont typeface="Arial" panose="020B0604020202020204" pitchFamily="34" charset="0"/>
              <a:buChar char="•"/>
            </a:pPr>
            <a:r>
              <a:rPr lang="fr-FR" sz="900" dirty="0" smtClean="0">
                <a:latin typeface="+mn-lt"/>
              </a:rPr>
              <a:t>Finition brossée sur les platines et mat sur le mixer central </a:t>
            </a:r>
          </a:p>
          <a:p>
            <a:pPr marL="341313" lvl="0" indent="-109538">
              <a:buFont typeface="Arial" panose="020B0604020202020204" pitchFamily="34" charset="0"/>
              <a:buChar char="•"/>
            </a:pPr>
            <a:r>
              <a:rPr lang="fr-FR" sz="900" dirty="0" err="1" smtClean="0">
                <a:latin typeface="+mn-lt"/>
              </a:rPr>
              <a:t>Jog</a:t>
            </a:r>
            <a:r>
              <a:rPr lang="fr-FR" sz="900" dirty="0" smtClean="0">
                <a:latin typeface="+mn-lt"/>
              </a:rPr>
              <a:t> </a:t>
            </a:r>
            <a:r>
              <a:rPr lang="fr-FR" sz="900" dirty="0" err="1">
                <a:latin typeface="+mn-lt"/>
              </a:rPr>
              <a:t>wheels</a:t>
            </a:r>
            <a:r>
              <a:rPr lang="fr-FR" sz="900" dirty="0">
                <a:latin typeface="+mn-lt"/>
              </a:rPr>
              <a:t> </a:t>
            </a:r>
            <a:r>
              <a:rPr lang="fr-FR" sz="900" dirty="0" smtClean="0">
                <a:latin typeface="+mn-lt"/>
              </a:rPr>
              <a:t>dotées </a:t>
            </a:r>
            <a:r>
              <a:rPr lang="fr-FR" sz="900" dirty="0">
                <a:latin typeface="+mn-lt"/>
              </a:rPr>
              <a:t>d'une surface métallique</a:t>
            </a:r>
          </a:p>
          <a:p>
            <a:pPr marL="341313" lvl="0" indent="-109538">
              <a:buFont typeface="Arial" panose="020B0604020202020204" pitchFamily="34" charset="0"/>
              <a:buChar char="•"/>
            </a:pPr>
            <a:r>
              <a:rPr lang="fr-FR" sz="900" dirty="0">
                <a:latin typeface="+mn-lt"/>
              </a:rPr>
              <a:t>Boutons rétroéclairés </a:t>
            </a:r>
            <a:r>
              <a:rPr lang="fr-FR" sz="900" dirty="0" smtClean="0">
                <a:latin typeface="+mn-lt"/>
              </a:rPr>
              <a:t> pour se repérer même par très faible luminosité </a:t>
            </a:r>
          </a:p>
          <a:p>
            <a:pPr marL="341313" lvl="0" indent="-109538">
              <a:buFont typeface="Arial" panose="020B0604020202020204" pitchFamily="34" charset="0"/>
              <a:buChar char="•"/>
            </a:pPr>
            <a:r>
              <a:rPr lang="fr-FR" sz="900" dirty="0" smtClean="0">
                <a:latin typeface="+mn-lt"/>
              </a:rPr>
              <a:t>Léger </a:t>
            </a:r>
            <a:r>
              <a:rPr lang="fr-FR" sz="900" dirty="0">
                <a:latin typeface="+mn-lt"/>
              </a:rPr>
              <a:t>et portatif : </a:t>
            </a:r>
            <a:r>
              <a:rPr lang="fr-FR" sz="900" dirty="0" smtClean="0">
                <a:latin typeface="+mn-lt"/>
              </a:rPr>
              <a:t>animez </a:t>
            </a:r>
            <a:r>
              <a:rPr lang="fr-FR" sz="900" dirty="0">
                <a:latin typeface="+mn-lt"/>
              </a:rPr>
              <a:t>des soirées mémorables où que vous vous trouviez </a:t>
            </a:r>
            <a:r>
              <a:rPr lang="fr-FR" sz="900" dirty="0" smtClean="0">
                <a:latin typeface="+mn-lt"/>
              </a:rPr>
              <a:t>!</a:t>
            </a:r>
            <a:endParaRPr lang="fr-FR" sz="900" b="1" dirty="0" smtClean="0">
              <a:latin typeface="+mn-lt"/>
            </a:endParaRPr>
          </a:p>
          <a:p>
            <a:endParaRPr lang="fr-FR" sz="900" dirty="0" smtClean="0">
              <a:latin typeface="+mn-lt"/>
            </a:endParaRPr>
          </a:p>
        </p:txBody>
      </p:sp>
      <p:sp>
        <p:nvSpPr>
          <p:cNvPr id="2056" name="ZoneTexte 10"/>
          <p:cNvSpPr txBox="1">
            <a:spLocks noChangeArrowheads="1"/>
          </p:cNvSpPr>
          <p:nvPr/>
        </p:nvSpPr>
        <p:spPr bwMode="auto">
          <a:xfrm>
            <a:off x="919147" y="4003560"/>
            <a:ext cx="2945912" cy="307777"/>
          </a:xfrm>
          <a:prstGeom prst="rect">
            <a:avLst/>
          </a:prstGeom>
          <a:noFill/>
          <a:ln w="9525">
            <a:noFill/>
            <a:miter lim="800000"/>
            <a:headEnd/>
            <a:tailEnd/>
          </a:ln>
        </p:spPr>
        <p:txBody>
          <a:bodyPr wrap="square">
            <a:spAutoFit/>
          </a:bodyPr>
          <a:lstStyle/>
          <a:p>
            <a:pPr marL="88900" indent="-88900" algn="ctr">
              <a:tabLst>
                <a:tab pos="1524000" algn="l"/>
              </a:tabLst>
              <a:defRPr/>
            </a:pPr>
            <a:r>
              <a:rPr lang="fr-FR" sz="1400" b="1" dirty="0" smtClean="0"/>
              <a:t>1 contrôleur DJ. 3 modes.</a:t>
            </a:r>
            <a:endParaRPr lang="fr-FR" sz="1200" b="1" i="1" dirty="0">
              <a:latin typeface="Calibri" pitchFamily="-106" charset="0"/>
            </a:endParaRPr>
          </a:p>
        </p:txBody>
      </p:sp>
      <p:graphicFrame>
        <p:nvGraphicFramePr>
          <p:cNvPr id="15439" name="Group 79"/>
          <p:cNvGraphicFramePr>
            <a:graphicFrameLocks noGrp="1"/>
          </p:cNvGraphicFramePr>
          <p:nvPr>
            <p:extLst>
              <p:ext uri="{D42A27DB-BD31-4B8C-83A1-F6EECF244321}">
                <p14:modId xmlns:p14="http://schemas.microsoft.com/office/powerpoint/2010/main" val="2296278467"/>
              </p:ext>
            </p:extLst>
          </p:nvPr>
        </p:nvGraphicFramePr>
        <p:xfrm>
          <a:off x="4869160" y="467544"/>
          <a:ext cx="1945643" cy="1554402"/>
        </p:xfrm>
        <a:graphic>
          <a:graphicData uri="http://schemas.openxmlformats.org/drawingml/2006/table">
            <a:tbl>
              <a:tblPr>
                <a:tableStyleId>{5DA37D80-6434-44D0-A028-1B22A696006F}</a:tableStyleId>
              </a:tblPr>
              <a:tblGrid>
                <a:gridCol w="1945643"/>
              </a:tblGrid>
              <a:tr h="20796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sz="900" b="1" u="none" strike="noStrike" cap="none" normalizeH="0" baseline="0" noProof="0" dirty="0" smtClean="0">
                          <a:ln>
                            <a:noFill/>
                          </a:ln>
                          <a:effectLst/>
                        </a:rPr>
                        <a:t>Caractéristiques techniques</a:t>
                      </a:r>
                      <a:endParaRPr kumimoji="0" lang="fr-FR" sz="900" b="1" i="0" u="none" strike="noStrike" cap="none" normalizeH="0" baseline="0" noProof="0" dirty="0" smtClean="0">
                        <a:ln>
                          <a:noFill/>
                        </a:ln>
                        <a:solidFill>
                          <a:srgbClr val="7F7F7F"/>
                        </a:solidFill>
                        <a:effectLst/>
                        <a:latin typeface="Calibri" pitchFamily="34" charset="0"/>
                        <a:ea typeface="ＭＳ Ｐゴシック" pitchFamily="34" charset="-128"/>
                      </a:endParaRPr>
                    </a:p>
                  </a:txBody>
                  <a:tcPr marT="45707" marB="45707" horzOverflow="overflow"/>
                </a:tc>
              </a:tr>
              <a:tr h="50641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Contrôleur DJ à 2 platines avec</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technologie sans fil </a:t>
                      </a:r>
                      <a:r>
                        <a:rPr kumimoji="0" lang="fr-FR" sz="750" i="1" u="none" strike="noStrike" cap="none" normalizeH="0" baseline="0" noProof="0" dirty="0" smtClean="0">
                          <a:ln>
                            <a:noFill/>
                          </a:ln>
                          <a:effectLst/>
                        </a:rPr>
                        <a:t>Bluetooth®</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 Audio intégrée (Sorties Mix  + Pré-écoute /</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Entrée externe)</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 </a:t>
                      </a:r>
                      <a:r>
                        <a:rPr kumimoji="0" lang="fr-FR" sz="750" u="none" strike="noStrike" cap="none" normalizeH="0" baseline="0" noProof="0" dirty="0" err="1" smtClean="0">
                          <a:ln>
                            <a:noFill/>
                          </a:ln>
                          <a:effectLst/>
                        </a:rPr>
                        <a:t>Jog</a:t>
                      </a:r>
                      <a:r>
                        <a:rPr kumimoji="0" lang="fr-FR" sz="750" u="none" strike="noStrike" cap="none" normalizeH="0" baseline="0" noProof="0" dirty="0" smtClean="0">
                          <a:ln>
                            <a:noFill/>
                          </a:ln>
                          <a:effectLst/>
                        </a:rPr>
                        <a:t> </a:t>
                      </a:r>
                      <a:r>
                        <a:rPr kumimoji="0" lang="fr-FR" sz="750" u="none" strike="noStrike" cap="none" normalizeH="0" baseline="0" noProof="0" dirty="0" err="1" smtClean="0">
                          <a:ln>
                            <a:noFill/>
                          </a:ln>
                          <a:effectLst/>
                        </a:rPr>
                        <a:t>wheels</a:t>
                      </a:r>
                      <a:r>
                        <a:rPr kumimoji="0" lang="fr-FR" sz="750" u="none" strike="noStrike" cap="none" normalizeH="0" baseline="0" noProof="0" dirty="0" smtClean="0">
                          <a:ln>
                            <a:noFill/>
                          </a:ln>
                          <a:effectLst/>
                        </a:rPr>
                        <a:t> capacitifs</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- 16 pads de performance</a:t>
                      </a:r>
                    </a:p>
                  </a:txBody>
                  <a:tcPr marT="45707" marB="45707" horzOverflow="overflow"/>
                </a:tc>
              </a:tr>
              <a:tr h="50641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Packs logiciel complet:</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sz="750" u="none" strike="noStrike" cap="none" normalizeH="0" baseline="0" noProof="0" dirty="0" smtClean="0">
                          <a:ln>
                            <a:noFill/>
                          </a:ln>
                          <a:effectLst/>
                        </a:rPr>
                        <a:t>DJUCED™ 40° pour Mac®/PC</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fr-FR" sz="750" u="none" strike="noStrike" cap="none" normalizeH="0" baseline="0" noProof="0" dirty="0" smtClean="0">
                          <a:ln>
                            <a:noFill/>
                          </a:ln>
                          <a:effectLst/>
                        </a:rPr>
                        <a:t>DJUCED™ Master iOS / Android</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fr-FR" sz="750" u="none" strike="noStrike" cap="none" normalizeH="0" baseline="0" noProof="0" dirty="0" smtClean="0">
                          <a:ln>
                            <a:noFill/>
                          </a:ln>
                          <a:effectLst/>
                        </a:rPr>
                        <a:t>DJUCED™ App iOS / Android</a:t>
                      </a:r>
                    </a:p>
                  </a:txBody>
                  <a:tcPr marT="45707" marB="45707" horzOverflow="overflow"/>
                </a:tc>
              </a:tr>
            </a:tbl>
          </a:graphicData>
        </a:graphic>
      </p:graphicFrame>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a:r>
              <a:rPr lang="fr-FR" sz="1050" b="1" noProof="1">
                <a:latin typeface="Calibri" pitchFamily="34" charset="0"/>
              </a:rPr>
              <a:t>www.hercules.com</a:t>
            </a: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36" name="Rectangle à coins arrondis 35"/>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800" dirty="0" smtClean="0">
                <a:solidFill>
                  <a:schemeClr val="bg1"/>
                </a:solidFill>
              </a:rPr>
              <a:t>Numéro de référence / </a:t>
            </a:r>
            <a:r>
              <a:rPr lang="fr-FR" sz="800" dirty="0">
                <a:solidFill>
                  <a:schemeClr val="bg1"/>
                </a:solidFill>
              </a:rPr>
              <a:t>C</a:t>
            </a:r>
            <a:r>
              <a:rPr lang="fr-FR" sz="800" dirty="0" smtClean="0">
                <a:solidFill>
                  <a:schemeClr val="bg1"/>
                </a:solidFill>
              </a:rPr>
              <a:t>ode-barres</a:t>
            </a:r>
          </a:p>
          <a:p>
            <a:pPr algn="ctr"/>
            <a:r>
              <a:rPr lang="fr-FR" sz="800" dirty="0" smtClean="0">
                <a:solidFill>
                  <a:schemeClr val="bg1"/>
                </a:solidFill>
              </a:rPr>
              <a:t>EMEA : </a:t>
            </a:r>
            <a:r>
              <a:rPr lang="fr-FR" sz="800" dirty="0" smtClean="0">
                <a:solidFill>
                  <a:srgbClr val="FFFFFF"/>
                </a:solidFill>
              </a:rPr>
              <a:t>4780773 / </a:t>
            </a:r>
            <a:r>
              <a:rPr lang="fr-FR" sz="800" dirty="0">
                <a:solidFill>
                  <a:srgbClr val="FFFFFF"/>
                </a:solidFill>
              </a:rPr>
              <a:t>3 36293 474451 9</a:t>
            </a:r>
            <a:endParaRPr lang="fr-FR" sz="800" dirty="0" smtClean="0">
              <a:solidFill>
                <a:srgbClr val="FFFFFF"/>
              </a:solidFill>
            </a:endParaRPr>
          </a:p>
          <a:p>
            <a:pPr algn="ctr"/>
            <a:r>
              <a:rPr lang="fr-FR" sz="800" dirty="0">
                <a:solidFill>
                  <a:schemeClr val="bg1"/>
                </a:solidFill>
              </a:rPr>
              <a:t>USA </a:t>
            </a:r>
            <a:r>
              <a:rPr lang="fr-FR" sz="800" dirty="0" smtClean="0">
                <a:solidFill>
                  <a:schemeClr val="bg1"/>
                </a:solidFill>
              </a:rPr>
              <a:t> : </a:t>
            </a:r>
            <a:r>
              <a:rPr lang="en-US" sz="800" dirty="0" smtClean="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graphicFrame>
        <p:nvGraphicFramePr>
          <p:cNvPr id="15434" name="Group 74"/>
          <p:cNvGraphicFramePr>
            <a:graphicFrameLocks noGrp="1"/>
          </p:cNvGraphicFramePr>
          <p:nvPr>
            <p:extLst>
              <p:ext uri="{D42A27DB-BD31-4B8C-83A1-F6EECF244321}">
                <p14:modId xmlns:p14="http://schemas.microsoft.com/office/powerpoint/2010/main" val="1043284246"/>
              </p:ext>
            </p:extLst>
          </p:nvPr>
        </p:nvGraphicFramePr>
        <p:xfrm>
          <a:off x="4869160" y="2195736"/>
          <a:ext cx="1945643" cy="858741"/>
        </p:xfrm>
        <a:graphic>
          <a:graphicData uri="http://schemas.openxmlformats.org/drawingml/2006/table">
            <a:tbl>
              <a:tblPr>
                <a:tableStyleId>{5DA37D80-6434-44D0-A028-1B22A696006F}</a:tableStyleId>
              </a:tblPr>
              <a:tblGrid>
                <a:gridCol w="1945643"/>
              </a:tblGrid>
              <a:tr h="2063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sz="900" b="1" u="none" strike="noStrike" cap="none" normalizeH="0" baseline="0" noProof="0" dirty="0" smtClean="0">
                          <a:ln>
                            <a:noFill/>
                          </a:ln>
                          <a:effectLst/>
                        </a:rPr>
                        <a:t>Caractéristiques physiques</a:t>
                      </a:r>
                      <a:endParaRPr kumimoji="0" lang="fr-FR" sz="900" b="1" i="0" u="none" strike="noStrike" cap="none" normalizeH="0" baseline="0" noProof="0" dirty="0" smtClean="0">
                        <a:ln>
                          <a:noFill/>
                        </a:ln>
                        <a:solidFill>
                          <a:srgbClr val="7F7F7F"/>
                        </a:solidFill>
                        <a:effectLst/>
                        <a:latin typeface="Calibri" pitchFamily="34" charset="0"/>
                        <a:ea typeface="ＭＳ Ｐゴシック" pitchFamily="34" charset="-128"/>
                      </a:endParaRPr>
                    </a:p>
                  </a:txBody>
                  <a:tcPr marT="45707" marB="45707" horzOverflow="overflow"/>
                </a:tc>
              </a:tr>
              <a:tr h="218739">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24000" algn="l"/>
                        </a:tabLst>
                        <a:defRPr/>
                      </a:pPr>
                      <a:r>
                        <a:rPr kumimoji="0" lang="fr-FR" sz="750" u="none" strike="noStrike" cap="none" normalizeH="0" baseline="0" noProof="0" dirty="0" smtClean="0">
                          <a:ln>
                            <a:noFill/>
                          </a:ln>
                          <a:effectLst/>
                        </a:rPr>
                        <a:t>Dimensions : </a:t>
                      </a:r>
                      <a:r>
                        <a:rPr lang="fr-FR" sz="750" b="0" i="0" u="none" strike="noStrike" kern="1200" baseline="0" noProof="0" dirty="0" smtClean="0">
                          <a:solidFill>
                            <a:schemeClr val="tx1"/>
                          </a:solidFill>
                          <a:latin typeface="+mn-lt"/>
                        </a:rPr>
                        <a:t>40 (L) x 23 (P) x 4,5 (H) cm</a:t>
                      </a:r>
                      <a:endParaRPr kumimoji="0" lang="fr-FR" sz="750" b="0"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r h="19208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24000" algn="l"/>
                        </a:tabLst>
                      </a:pPr>
                      <a:r>
                        <a:rPr kumimoji="0" lang="fr-FR" sz="750" u="none" strike="noStrike" cap="none" normalizeH="0" baseline="0" noProof="0" dirty="0" smtClean="0">
                          <a:ln>
                            <a:noFill/>
                          </a:ln>
                          <a:effectLst/>
                        </a:rPr>
                        <a:t>Diamètre des </a:t>
                      </a:r>
                      <a:r>
                        <a:rPr kumimoji="0" lang="fr-FR" sz="750" u="none" strike="noStrike" cap="none" normalizeH="0" baseline="0" noProof="0" dirty="0" err="1" smtClean="0">
                          <a:ln>
                            <a:noFill/>
                          </a:ln>
                          <a:effectLst/>
                        </a:rPr>
                        <a:t>jog</a:t>
                      </a:r>
                      <a:r>
                        <a:rPr kumimoji="0" lang="fr-FR" sz="750" u="none" strike="noStrike" cap="none" normalizeH="0" baseline="0" noProof="0" dirty="0" smtClean="0">
                          <a:ln>
                            <a:noFill/>
                          </a:ln>
                          <a:effectLst/>
                        </a:rPr>
                        <a:t> </a:t>
                      </a:r>
                      <a:r>
                        <a:rPr kumimoji="0" lang="fr-FR" sz="750" u="none" strike="noStrike" cap="none" normalizeH="0" baseline="0" noProof="0" dirty="0" err="1" smtClean="0">
                          <a:ln>
                            <a:noFill/>
                          </a:ln>
                          <a:effectLst/>
                        </a:rPr>
                        <a:t>wheels</a:t>
                      </a:r>
                      <a:r>
                        <a:rPr kumimoji="0" lang="fr-FR" sz="750" u="none" strike="noStrike" cap="none" normalizeH="0" baseline="0" noProof="0" dirty="0" smtClean="0">
                          <a:ln>
                            <a:noFill/>
                          </a:ln>
                          <a:effectLst/>
                        </a:rPr>
                        <a:t> : 11 cm</a:t>
                      </a:r>
                      <a:endParaRPr kumimoji="0" lang="fr-FR" sz="750" b="0"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r h="147919">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24000" algn="l"/>
                        </a:tabLst>
                      </a:pPr>
                      <a:r>
                        <a:rPr kumimoji="0" lang="fr-FR" sz="750" u="none" strike="noStrike" cap="none" normalizeH="0" baseline="0" noProof="0" dirty="0" smtClean="0">
                          <a:ln>
                            <a:noFill/>
                          </a:ln>
                          <a:effectLst/>
                        </a:rPr>
                        <a:t>Poids : 1,5 kg</a:t>
                      </a:r>
                      <a:endParaRPr kumimoji="0" lang="fr-FR" sz="750" b="0"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bl>
          </a:graphicData>
        </a:graphic>
      </p:graphicFrame>
      <p:graphicFrame>
        <p:nvGraphicFramePr>
          <p:cNvPr id="26" name="Group 74"/>
          <p:cNvGraphicFramePr>
            <a:graphicFrameLocks noGrp="1"/>
          </p:cNvGraphicFramePr>
          <p:nvPr>
            <p:extLst>
              <p:ext uri="{D42A27DB-BD31-4B8C-83A1-F6EECF244321}">
                <p14:modId xmlns:p14="http://schemas.microsoft.com/office/powerpoint/2010/main" val="1549891304"/>
              </p:ext>
            </p:extLst>
          </p:nvPr>
        </p:nvGraphicFramePr>
        <p:xfrm>
          <a:off x="4867733" y="3131840"/>
          <a:ext cx="1945643" cy="2765930"/>
        </p:xfrm>
        <a:graphic>
          <a:graphicData uri="http://schemas.openxmlformats.org/drawingml/2006/table">
            <a:tbl>
              <a:tblPr>
                <a:tableStyleId>{5DA37D80-6434-44D0-A028-1B22A696006F}</a:tableStyleId>
              </a:tblPr>
              <a:tblGrid>
                <a:gridCol w="1945643"/>
              </a:tblGrid>
              <a:tr h="2063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sz="900" b="1" u="none" strike="noStrike" cap="none" normalizeH="0" baseline="0" noProof="0" dirty="0" smtClean="0">
                          <a:ln>
                            <a:noFill/>
                          </a:ln>
                          <a:effectLst/>
                        </a:rPr>
                        <a:t>Configuration minimum</a:t>
                      </a:r>
                      <a:endParaRPr kumimoji="0" lang="fr-FR" sz="900" b="1" i="0" u="none" strike="noStrike" cap="none" normalizeH="0" baseline="0" noProof="0" dirty="0" smtClean="0">
                        <a:ln>
                          <a:noFill/>
                        </a:ln>
                        <a:solidFill>
                          <a:srgbClr val="7F7F7F"/>
                        </a:solidFill>
                        <a:effectLst/>
                        <a:latin typeface="Calibri" pitchFamily="34" charset="0"/>
                        <a:ea typeface="ＭＳ Ｐゴシック" pitchFamily="34" charset="-128"/>
                      </a:endParaRPr>
                    </a:p>
                  </a:txBody>
                  <a:tcPr marT="45707" marB="45707" horzOverflow="overflow"/>
                </a:tc>
              </a:tr>
              <a:tr h="218739">
                <a:tc>
                  <a:txBody>
                    <a:bodyPr/>
                    <a:lstStyle/>
                    <a:p>
                      <a:pPr>
                        <a:lnSpc>
                          <a:spcPct val="100000"/>
                        </a:lnSpc>
                        <a:buFontTx/>
                        <a:buNone/>
                      </a:pPr>
                      <a:r>
                        <a:rPr lang="fr-FR" sz="750" b="1" kern="1200" noProof="0" dirty="0" smtClean="0">
                          <a:effectLst/>
                        </a:rPr>
                        <a:t>DJUCED</a:t>
                      </a:r>
                      <a:r>
                        <a:rPr lang="fr-FR" sz="750" b="1" kern="1200" noProof="0" dirty="0" smtClean="0">
                          <a:effectLst/>
                          <a:latin typeface="Arial Narrow"/>
                        </a:rPr>
                        <a:t>™</a:t>
                      </a:r>
                      <a:r>
                        <a:rPr lang="fr-FR" sz="750" b="1" kern="1200" noProof="0" dirty="0" smtClean="0">
                          <a:effectLst/>
                        </a:rPr>
                        <a:t> 40° PC / MAC</a:t>
                      </a:r>
                    </a:p>
                    <a:p>
                      <a:pPr marL="55563" indent="-55563">
                        <a:buFont typeface="Arial" pitchFamily="34" charset="0"/>
                        <a:buChar char="•"/>
                      </a:pPr>
                      <a:r>
                        <a:rPr lang="en-US" sz="750" kern="1200" noProof="0" dirty="0" smtClean="0">
                          <a:effectLst/>
                        </a:rPr>
                        <a:t>2 GHz CPU </a:t>
                      </a:r>
                      <a:r>
                        <a:rPr lang="en-US" sz="750" kern="1200" noProof="0" dirty="0" smtClean="0">
                          <a:solidFill>
                            <a:schemeClr val="tx1"/>
                          </a:solidFill>
                          <a:effectLst/>
                          <a:latin typeface="+mn-lt"/>
                          <a:ea typeface="+mn-ea"/>
                          <a:cs typeface="+mn-cs"/>
                        </a:rPr>
                        <a:t>et plus</a:t>
                      </a:r>
                      <a:endParaRPr lang="en-US" sz="750" kern="1200" noProof="0" dirty="0" smtClean="0">
                        <a:effectLst/>
                      </a:endParaRPr>
                    </a:p>
                    <a:p>
                      <a:pPr marL="55563" indent="-55563">
                        <a:buFont typeface="Arial" pitchFamily="34" charset="0"/>
                        <a:buChar char="•"/>
                      </a:pPr>
                      <a:r>
                        <a:rPr lang="en-US" sz="750" kern="1200" noProof="0" dirty="0" smtClean="0">
                          <a:effectLst/>
                        </a:rPr>
                        <a:t>2 GB RAM </a:t>
                      </a:r>
                      <a:r>
                        <a:rPr lang="en-US" sz="750" kern="1200" noProof="0" dirty="0" smtClean="0">
                          <a:solidFill>
                            <a:schemeClr val="tx1"/>
                          </a:solidFill>
                          <a:effectLst/>
                          <a:latin typeface="+mn-lt"/>
                          <a:ea typeface="+mn-ea"/>
                          <a:cs typeface="+mn-cs"/>
                        </a:rPr>
                        <a:t>et plus</a:t>
                      </a:r>
                      <a:endParaRPr lang="en-US" sz="750" kern="1200" noProof="0" dirty="0" smtClean="0">
                        <a:effectLst/>
                      </a:endParaRPr>
                    </a:p>
                    <a:p>
                      <a:pPr marL="55563" indent="-55563">
                        <a:buFont typeface="Arial" pitchFamily="34" charset="0"/>
                        <a:buChar char="•"/>
                      </a:pPr>
                      <a:r>
                        <a:rPr lang="en-US" sz="750" kern="1200" noProof="0" dirty="0" smtClean="0">
                          <a:effectLst/>
                        </a:rPr>
                        <a:t>Windows Vista, 7, 8 (32 &amp; 64 bits)</a:t>
                      </a:r>
                    </a:p>
                    <a:p>
                      <a:pPr marL="55563" indent="-55563">
                        <a:buFont typeface="Arial" pitchFamily="34" charset="0"/>
                        <a:buChar char="•"/>
                      </a:pPr>
                      <a:r>
                        <a:rPr lang="en-US" sz="750" kern="1200" noProof="0" dirty="0" smtClean="0">
                          <a:effectLst/>
                        </a:rPr>
                        <a:t>MAC OSX 10.7 </a:t>
                      </a:r>
                      <a:r>
                        <a:rPr lang="en-US" sz="750" kern="1200" noProof="0" dirty="0" smtClean="0">
                          <a:solidFill>
                            <a:schemeClr val="tx1"/>
                          </a:solidFill>
                          <a:effectLst/>
                          <a:latin typeface="+mn-lt"/>
                          <a:ea typeface="+mn-ea"/>
                          <a:cs typeface="+mn-cs"/>
                        </a:rPr>
                        <a:t>et plus </a:t>
                      </a:r>
                      <a:r>
                        <a:rPr lang="en-US" sz="750" kern="1200" noProof="0" dirty="0" smtClean="0">
                          <a:effectLst/>
                        </a:rPr>
                        <a:t>(32 &amp; 64 bits)</a:t>
                      </a:r>
                      <a:endParaRPr lang="fr-FR" sz="750" kern="1200" noProof="0" dirty="0" smtClean="0">
                        <a:solidFill>
                          <a:schemeClr val="tx1"/>
                        </a:solidFill>
                        <a:effectLst/>
                        <a:latin typeface="+mn-lt"/>
                        <a:ea typeface="+mn-ea"/>
                        <a:cs typeface="+mn-cs"/>
                      </a:endParaRPr>
                    </a:p>
                  </a:txBody>
                  <a:tcPr marT="45707" marB="45707" horzOverflow="overflow"/>
                </a:tc>
              </a:tr>
              <a:tr h="192088">
                <a:tc>
                  <a:txBody>
                    <a:bodyPr/>
                    <a:lstStyle/>
                    <a:p>
                      <a:pPr marL="0" marR="0" indent="0" algn="l" defTabSz="914343" rtl="0" eaLnBrk="1" fontAlgn="auto" latinLnBrk="0" hangingPunct="1">
                        <a:lnSpc>
                          <a:spcPct val="100000"/>
                        </a:lnSpc>
                        <a:spcBef>
                          <a:spcPts val="0"/>
                        </a:spcBef>
                        <a:spcAft>
                          <a:spcPts val="0"/>
                        </a:spcAft>
                        <a:buClrTx/>
                        <a:buSzTx/>
                        <a:buFont typeface="Arial" pitchFamily="34" charset="0"/>
                        <a:buNone/>
                        <a:tabLst/>
                        <a:defRPr/>
                      </a:pPr>
                      <a:r>
                        <a:rPr lang="en-US" sz="750" b="1" u="none" strike="noStrike" kern="1200" baseline="0" noProof="0" dirty="0" smtClean="0"/>
                        <a:t>DJUCED</a:t>
                      </a:r>
                      <a:r>
                        <a:rPr lang="fr-FR" sz="750" b="1" kern="1200" noProof="0" dirty="0" smtClean="0">
                          <a:effectLst/>
                          <a:latin typeface="Arial Narrow"/>
                        </a:rPr>
                        <a:t>™</a:t>
                      </a:r>
                      <a:r>
                        <a:rPr lang="en-US" sz="750" b="1" u="none" strike="noStrike" kern="1200" baseline="0" noProof="0" dirty="0" smtClean="0"/>
                        <a:t> Master (iOS &amp; Android)</a:t>
                      </a:r>
                    </a:p>
                    <a:p>
                      <a:pPr marL="0" marR="0" indent="0" algn="l" defTabSz="914343" rtl="0" eaLnBrk="1" fontAlgn="auto" latinLnBrk="0" hangingPunct="1">
                        <a:lnSpc>
                          <a:spcPct val="100000"/>
                        </a:lnSpc>
                        <a:spcBef>
                          <a:spcPts val="0"/>
                        </a:spcBef>
                        <a:spcAft>
                          <a:spcPts val="0"/>
                        </a:spcAft>
                        <a:buClrTx/>
                        <a:buSzTx/>
                        <a:buFont typeface="Arial" pitchFamily="34" charset="0"/>
                        <a:buNone/>
                        <a:tabLst/>
                        <a:defRPr/>
                      </a:pPr>
                      <a:r>
                        <a:rPr lang="en-US" sz="750" u="none" strike="noStrike" kern="1200" baseline="0" noProof="0" dirty="0" smtClean="0"/>
                        <a:t>iOS 7 </a:t>
                      </a:r>
                      <a:r>
                        <a:rPr lang="en-US" sz="750" kern="1200" noProof="0" dirty="0" smtClean="0">
                          <a:solidFill>
                            <a:schemeClr val="tx1"/>
                          </a:solidFill>
                          <a:effectLst/>
                          <a:latin typeface="+mn-lt"/>
                          <a:ea typeface="+mn-ea"/>
                          <a:cs typeface="+mn-cs"/>
                        </a:rPr>
                        <a:t>et plus</a:t>
                      </a:r>
                      <a:r>
                        <a:rPr lang="en-US" sz="750" u="none" strike="noStrike" kern="1200" baseline="0" noProof="0" dirty="0" smtClean="0"/>
                        <a:t>/Bluetooth® 4.0</a:t>
                      </a:r>
                    </a:p>
                    <a:p>
                      <a:pPr marL="0" marR="0" indent="0" algn="l" defTabSz="914343" rtl="0" eaLnBrk="1" fontAlgn="auto" latinLnBrk="0" hangingPunct="1">
                        <a:lnSpc>
                          <a:spcPct val="100000"/>
                        </a:lnSpc>
                        <a:spcBef>
                          <a:spcPts val="0"/>
                        </a:spcBef>
                        <a:spcAft>
                          <a:spcPts val="0"/>
                        </a:spcAft>
                        <a:buClrTx/>
                        <a:buSzTx/>
                        <a:buFont typeface="Arial" pitchFamily="34" charset="0"/>
                        <a:buNone/>
                        <a:tabLst/>
                        <a:defRPr/>
                      </a:pPr>
                      <a:r>
                        <a:rPr lang="en-US" sz="750" u="none" strike="noStrike" kern="1200" baseline="0" noProof="0" dirty="0" smtClean="0"/>
                        <a:t>iPhone 4S, iPod Touch 5,iPad mini, iPad 3 </a:t>
                      </a:r>
                      <a:r>
                        <a:rPr lang="en-US" sz="750" kern="1200" noProof="0" dirty="0" smtClean="0">
                          <a:solidFill>
                            <a:schemeClr val="tx1"/>
                          </a:solidFill>
                          <a:effectLst/>
                          <a:latin typeface="+mn-lt"/>
                          <a:ea typeface="+mn-ea"/>
                          <a:cs typeface="+mn-cs"/>
                        </a:rPr>
                        <a:t>et plus</a:t>
                      </a:r>
                      <a:endParaRPr lang="en-US" sz="750" u="none" strike="noStrike" kern="1200" baseline="0" noProof="0" dirty="0" smtClean="0"/>
                    </a:p>
                    <a:p>
                      <a:pPr marL="0" marR="0" indent="0" algn="l" defTabSz="914343" rtl="0" eaLnBrk="1" fontAlgn="auto" latinLnBrk="0" hangingPunct="1">
                        <a:lnSpc>
                          <a:spcPct val="100000"/>
                        </a:lnSpc>
                        <a:spcBef>
                          <a:spcPts val="0"/>
                        </a:spcBef>
                        <a:spcAft>
                          <a:spcPts val="0"/>
                        </a:spcAft>
                        <a:buClrTx/>
                        <a:buSzTx/>
                        <a:buFont typeface="Arial" pitchFamily="34" charset="0"/>
                        <a:buNone/>
                        <a:tabLst/>
                        <a:defRPr/>
                      </a:pPr>
                      <a:endParaRPr lang="en-US" sz="750" u="none" strike="noStrike" kern="1200" baseline="0" noProof="0" dirty="0" smtClean="0"/>
                    </a:p>
                    <a:p>
                      <a:pPr marL="0" marR="0" indent="0" algn="l" defTabSz="914343" rtl="0" eaLnBrk="1" fontAlgn="auto" latinLnBrk="0" hangingPunct="1">
                        <a:lnSpc>
                          <a:spcPct val="100000"/>
                        </a:lnSpc>
                        <a:spcBef>
                          <a:spcPts val="0"/>
                        </a:spcBef>
                        <a:spcAft>
                          <a:spcPts val="0"/>
                        </a:spcAft>
                        <a:buClrTx/>
                        <a:buSzTx/>
                        <a:buFont typeface="Arial" pitchFamily="34" charset="0"/>
                        <a:buNone/>
                        <a:tabLst/>
                        <a:defRPr/>
                      </a:pPr>
                      <a:r>
                        <a:rPr lang="en-US" sz="750" u="none" strike="noStrike" kern="1200" baseline="0" noProof="0" dirty="0" smtClean="0"/>
                        <a:t>Android 4.0 </a:t>
                      </a:r>
                      <a:r>
                        <a:rPr lang="en-US" sz="750" kern="1200" noProof="0" dirty="0" smtClean="0">
                          <a:solidFill>
                            <a:schemeClr val="tx1"/>
                          </a:solidFill>
                          <a:effectLst/>
                          <a:latin typeface="+mn-lt"/>
                          <a:ea typeface="+mn-ea"/>
                          <a:cs typeface="+mn-cs"/>
                        </a:rPr>
                        <a:t>et plus </a:t>
                      </a:r>
                      <a:r>
                        <a:rPr lang="en-US" sz="750" u="none" strike="noStrike" kern="1200" baseline="0" noProof="0" dirty="0" smtClean="0"/>
                        <a:t>/ Bluetooth® 3.0</a:t>
                      </a:r>
                    </a:p>
                  </a:txBody>
                  <a:tcPr marT="45707" marB="45707" horzOverflow="overflow"/>
                </a:tc>
              </a:tr>
              <a:tr h="147919">
                <a:tc>
                  <a:txBody>
                    <a:bodyPr/>
                    <a:lstStyle/>
                    <a:p>
                      <a:pPr>
                        <a:lnSpc>
                          <a:spcPct val="100000"/>
                        </a:lnSpc>
                        <a:buFontTx/>
                        <a:buNone/>
                      </a:pPr>
                      <a:r>
                        <a:rPr lang="en-US" sz="750" b="1" kern="1200" noProof="0" dirty="0" smtClean="0">
                          <a:solidFill>
                            <a:schemeClr val="tx1"/>
                          </a:solidFill>
                          <a:effectLst/>
                          <a:latin typeface="+mn-lt"/>
                          <a:ea typeface="+mn-ea"/>
                          <a:cs typeface="+mn-cs"/>
                        </a:rPr>
                        <a:t>DJUCED</a:t>
                      </a:r>
                      <a:r>
                        <a:rPr lang="fr-FR" sz="750" b="1" kern="1200" noProof="0" dirty="0" smtClean="0">
                          <a:effectLst/>
                          <a:latin typeface="Arial Narrow"/>
                        </a:rPr>
                        <a:t>™</a:t>
                      </a:r>
                      <a:r>
                        <a:rPr lang="en-US" sz="750" b="1" kern="1200" noProof="0" dirty="0" smtClean="0">
                          <a:solidFill>
                            <a:schemeClr val="tx1"/>
                          </a:solidFill>
                          <a:effectLst/>
                          <a:latin typeface="+mn-lt"/>
                          <a:ea typeface="+mn-ea"/>
                          <a:cs typeface="+mn-cs"/>
                        </a:rPr>
                        <a:t> App (iOS &amp; Android)</a:t>
                      </a:r>
                    </a:p>
                    <a:p>
                      <a:pPr>
                        <a:lnSpc>
                          <a:spcPct val="100000"/>
                        </a:lnSpc>
                        <a:buFontTx/>
                        <a:buNone/>
                      </a:pPr>
                      <a:r>
                        <a:rPr lang="en-US" sz="750" kern="1200" noProof="0" dirty="0" smtClean="0">
                          <a:solidFill>
                            <a:schemeClr val="tx1"/>
                          </a:solidFill>
                          <a:effectLst/>
                          <a:latin typeface="+mn-lt"/>
                          <a:ea typeface="+mn-ea"/>
                          <a:cs typeface="+mn-cs"/>
                        </a:rPr>
                        <a:t>iOS 7 and higher</a:t>
                      </a:r>
                      <a:r>
                        <a:rPr lang="en-US" sz="750" kern="1200" baseline="0" noProof="0" dirty="0" smtClean="0">
                          <a:solidFill>
                            <a:schemeClr val="tx1"/>
                          </a:solidFill>
                          <a:effectLst/>
                          <a:latin typeface="+mn-lt"/>
                          <a:ea typeface="+mn-ea"/>
                          <a:cs typeface="+mn-cs"/>
                        </a:rPr>
                        <a:t> / </a:t>
                      </a:r>
                      <a:r>
                        <a:rPr lang="en-US" sz="750" kern="1200" noProof="0" dirty="0" smtClean="0">
                          <a:solidFill>
                            <a:schemeClr val="tx1"/>
                          </a:solidFill>
                          <a:effectLst/>
                          <a:latin typeface="+mn-lt"/>
                          <a:ea typeface="+mn-ea"/>
                          <a:cs typeface="+mn-cs"/>
                        </a:rPr>
                        <a:t>Bluetooth® 4.0</a:t>
                      </a:r>
                    </a:p>
                    <a:p>
                      <a:pPr>
                        <a:lnSpc>
                          <a:spcPct val="100000"/>
                        </a:lnSpc>
                        <a:buFontTx/>
                        <a:buNone/>
                      </a:pPr>
                      <a:r>
                        <a:rPr lang="en-US" sz="750" kern="1200" noProof="0" dirty="0" smtClean="0">
                          <a:solidFill>
                            <a:schemeClr val="tx1"/>
                          </a:solidFill>
                          <a:effectLst/>
                          <a:latin typeface="+mn-lt"/>
                          <a:ea typeface="+mn-ea"/>
                          <a:cs typeface="+mn-cs"/>
                        </a:rPr>
                        <a:t>iPad mini, </a:t>
                      </a:r>
                      <a:r>
                        <a:rPr lang="en-US" sz="750" kern="1200" noProof="0" dirty="0" err="1" smtClean="0">
                          <a:solidFill>
                            <a:schemeClr val="tx1"/>
                          </a:solidFill>
                          <a:effectLst/>
                          <a:latin typeface="+mn-lt"/>
                          <a:ea typeface="+mn-ea"/>
                          <a:cs typeface="+mn-cs"/>
                        </a:rPr>
                        <a:t>iP</a:t>
                      </a:r>
                      <a:r>
                        <a:rPr lang="en-US" sz="750" kern="1200" noProof="0" dirty="0" smtClean="0">
                          <a:solidFill>
                            <a:schemeClr val="tx1"/>
                          </a:solidFill>
                          <a:effectLst/>
                          <a:latin typeface="+mn-lt"/>
                          <a:ea typeface="+mn-ea"/>
                          <a:cs typeface="+mn-cs"/>
                        </a:rPr>
                        <a:t> ad 3</a:t>
                      </a:r>
                      <a:r>
                        <a:rPr lang="en-US" sz="750" kern="1200" baseline="0" noProof="0" dirty="0" smtClean="0">
                          <a:solidFill>
                            <a:schemeClr val="tx1"/>
                          </a:solidFill>
                          <a:effectLst/>
                          <a:latin typeface="+mn-lt"/>
                          <a:ea typeface="+mn-ea"/>
                          <a:cs typeface="+mn-cs"/>
                        </a:rPr>
                        <a:t> </a:t>
                      </a:r>
                      <a:r>
                        <a:rPr lang="en-US" sz="750" kern="1200" noProof="0" dirty="0" smtClean="0">
                          <a:solidFill>
                            <a:schemeClr val="tx1"/>
                          </a:solidFill>
                          <a:effectLst/>
                          <a:latin typeface="+mn-lt"/>
                          <a:ea typeface="+mn-ea"/>
                          <a:cs typeface="+mn-cs"/>
                        </a:rPr>
                        <a:t>et plus</a:t>
                      </a:r>
                    </a:p>
                    <a:p>
                      <a:pPr>
                        <a:lnSpc>
                          <a:spcPct val="100000"/>
                        </a:lnSpc>
                        <a:buFontTx/>
                        <a:buNone/>
                      </a:pPr>
                      <a:endParaRPr lang="en-US" sz="750" kern="1200" noProof="0" dirty="0" smtClean="0">
                        <a:solidFill>
                          <a:schemeClr val="tx1"/>
                        </a:solidFill>
                        <a:effectLst/>
                        <a:latin typeface="+mn-lt"/>
                        <a:ea typeface="+mn-ea"/>
                        <a:cs typeface="+mn-cs"/>
                      </a:endParaRPr>
                    </a:p>
                    <a:p>
                      <a:pPr>
                        <a:lnSpc>
                          <a:spcPct val="100000"/>
                        </a:lnSpc>
                        <a:buFontTx/>
                        <a:buNone/>
                      </a:pPr>
                      <a:r>
                        <a:rPr lang="en-US" sz="750" kern="1200" noProof="0" dirty="0" smtClean="0">
                          <a:solidFill>
                            <a:schemeClr val="tx1"/>
                          </a:solidFill>
                          <a:effectLst/>
                          <a:latin typeface="+mn-lt"/>
                          <a:ea typeface="+mn-ea"/>
                          <a:cs typeface="+mn-cs"/>
                        </a:rPr>
                        <a:t>Android 4.0 et plus </a:t>
                      </a:r>
                      <a:r>
                        <a:rPr lang="en-US" sz="750" kern="1200" baseline="0" noProof="0" dirty="0" smtClean="0">
                          <a:solidFill>
                            <a:schemeClr val="tx1"/>
                          </a:solidFill>
                          <a:effectLst/>
                          <a:latin typeface="+mn-lt"/>
                          <a:ea typeface="+mn-ea"/>
                          <a:cs typeface="+mn-cs"/>
                        </a:rPr>
                        <a:t>/ </a:t>
                      </a:r>
                      <a:r>
                        <a:rPr lang="en-US" sz="750" kern="1200" noProof="0" dirty="0" smtClean="0">
                          <a:solidFill>
                            <a:schemeClr val="tx1"/>
                          </a:solidFill>
                          <a:effectLst/>
                          <a:latin typeface="+mn-lt"/>
                          <a:ea typeface="+mn-ea"/>
                          <a:cs typeface="+mn-cs"/>
                        </a:rPr>
                        <a:t>Bluetooth® 3.0</a:t>
                      </a:r>
                    </a:p>
                  </a:txBody>
                  <a:tcPr marT="45707" marB="45707" horzOverflow="overflow"/>
                </a:tc>
              </a:tr>
              <a:tr h="165824">
                <a:tc>
                  <a:txBody>
                    <a:bodyPr/>
                    <a:lstStyle/>
                    <a:p>
                      <a:pPr marL="0" marR="0" indent="0" algn="l" defTabSz="914343" rtl="0" eaLnBrk="1" fontAlgn="auto" latinLnBrk="0" hangingPunct="1">
                        <a:lnSpc>
                          <a:spcPct val="100000"/>
                        </a:lnSpc>
                        <a:spcBef>
                          <a:spcPts val="0"/>
                        </a:spcBef>
                        <a:spcAft>
                          <a:spcPts val="0"/>
                        </a:spcAft>
                        <a:buClrTx/>
                        <a:buSzTx/>
                        <a:buFont typeface="Arial" pitchFamily="34" charset="0"/>
                        <a:buNone/>
                        <a:tabLst/>
                        <a:defRPr/>
                      </a:pPr>
                      <a:r>
                        <a:rPr lang="en-US" sz="750" u="none" strike="noStrike" kern="1200" baseline="0" noProof="0" dirty="0" err="1" smtClean="0"/>
                        <a:t>Vérifiez</a:t>
                      </a:r>
                      <a:r>
                        <a:rPr lang="en-US" sz="750" u="none" strike="noStrike" kern="1200" baseline="0" noProof="0" dirty="0" smtClean="0"/>
                        <a:t> la  </a:t>
                      </a:r>
                      <a:r>
                        <a:rPr lang="en-US" sz="750" u="none" strike="noStrike" kern="1200" baseline="0" noProof="0" dirty="0" err="1" smtClean="0"/>
                        <a:t>compatibilité</a:t>
                      </a:r>
                      <a:r>
                        <a:rPr lang="en-US" sz="750" u="none" strike="noStrike" kern="1200" baseline="0" noProof="0" dirty="0" smtClean="0"/>
                        <a:t> de </a:t>
                      </a:r>
                      <a:br>
                        <a:rPr lang="en-US" sz="750" u="none" strike="noStrike" kern="1200" baseline="0" noProof="0" dirty="0" smtClean="0"/>
                      </a:br>
                      <a:r>
                        <a:rPr lang="en-US" sz="750" u="none" strike="noStrike" kern="1200" baseline="0" noProof="0" dirty="0" err="1" smtClean="0"/>
                        <a:t>votre</a:t>
                      </a:r>
                      <a:r>
                        <a:rPr lang="en-US" sz="750" u="none" strike="noStrike" kern="1200" baseline="0" noProof="0" dirty="0" smtClean="0"/>
                        <a:t> </a:t>
                      </a:r>
                      <a:r>
                        <a:rPr lang="en-US" sz="750" u="none" strike="noStrike" kern="1200" baseline="0" noProof="0" dirty="0" err="1" smtClean="0"/>
                        <a:t>appareil</a:t>
                      </a:r>
                      <a:r>
                        <a:rPr lang="en-US" sz="750" u="none" strike="noStrike" kern="1200" baseline="0" noProof="0" dirty="0" smtClean="0"/>
                        <a:t> </a:t>
                      </a:r>
                      <a:r>
                        <a:rPr lang="en-US" sz="750" u="none" strike="noStrike" kern="1200" baseline="0" noProof="0" dirty="0" err="1" smtClean="0"/>
                        <a:t>ici</a:t>
                      </a:r>
                      <a:r>
                        <a:rPr lang="en-US" sz="750" u="none" strike="noStrike" kern="1200" baseline="0" noProof="0" dirty="0" smtClean="0"/>
                        <a:t> :</a:t>
                      </a:r>
                    </a:p>
                    <a:p>
                      <a:pPr marL="0" marR="0" indent="0" algn="l" defTabSz="914343" rtl="0" eaLnBrk="1" fontAlgn="auto" latinLnBrk="0" hangingPunct="1">
                        <a:lnSpc>
                          <a:spcPct val="100000"/>
                        </a:lnSpc>
                        <a:spcBef>
                          <a:spcPts val="0"/>
                        </a:spcBef>
                        <a:spcAft>
                          <a:spcPts val="0"/>
                        </a:spcAft>
                        <a:buClrTx/>
                        <a:buSzTx/>
                        <a:buFont typeface="Arial" pitchFamily="34" charset="0"/>
                        <a:buNone/>
                        <a:tabLst/>
                        <a:defRPr/>
                      </a:pPr>
                      <a:endParaRPr lang="en-US" sz="750" u="none" strike="noStrike" kern="1200" baseline="0" noProof="0" dirty="0" smtClean="0"/>
                    </a:p>
                  </a:txBody>
                  <a:tcPr marT="45707" marB="45707" horzOverflow="overflow"/>
                </a:tc>
              </a:tr>
            </a:tbl>
          </a:graphicData>
        </a:graphic>
      </p:graphicFrame>
      <p:graphicFrame>
        <p:nvGraphicFramePr>
          <p:cNvPr id="27" name="Group 74"/>
          <p:cNvGraphicFramePr>
            <a:graphicFrameLocks noGrp="1"/>
          </p:cNvGraphicFramePr>
          <p:nvPr>
            <p:extLst>
              <p:ext uri="{D42A27DB-BD31-4B8C-83A1-F6EECF244321}">
                <p14:modId xmlns:p14="http://schemas.microsoft.com/office/powerpoint/2010/main" val="1863021265"/>
              </p:ext>
            </p:extLst>
          </p:nvPr>
        </p:nvGraphicFramePr>
        <p:xfrm>
          <a:off x="4867733" y="5940152"/>
          <a:ext cx="1945643" cy="1051508"/>
        </p:xfrm>
        <a:graphic>
          <a:graphicData uri="http://schemas.openxmlformats.org/drawingml/2006/table">
            <a:tbl>
              <a:tblPr>
                <a:tableStyleId>{5DA37D80-6434-44D0-A028-1B22A696006F}</a:tableStyleId>
              </a:tblPr>
              <a:tblGrid>
                <a:gridCol w="1945643"/>
              </a:tblGrid>
              <a:tr h="2063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sz="900" b="1" u="none" strike="noStrike" cap="none" normalizeH="0" baseline="0" dirty="0" smtClean="0">
                          <a:ln>
                            <a:noFill/>
                          </a:ln>
                          <a:effectLst/>
                        </a:rPr>
                        <a:t>Contenu de la boîte</a:t>
                      </a:r>
                      <a:endParaRPr kumimoji="0" lang="fr-FR" sz="900" b="1" i="0" u="none" strike="noStrike" cap="none" normalizeH="0" baseline="0" dirty="0" smtClean="0">
                        <a:ln>
                          <a:noFill/>
                        </a:ln>
                        <a:solidFill>
                          <a:srgbClr val="7F7F7F"/>
                        </a:solidFill>
                        <a:effectLst/>
                        <a:latin typeface="Arial Narrow" pitchFamily="34" charset="0"/>
                        <a:ea typeface="ＭＳ Ｐゴシック" pitchFamily="34" charset="-128"/>
                      </a:endParaRPr>
                    </a:p>
                  </a:txBody>
                  <a:tcPr marT="45707" marB="45707" horzOverflow="overflow"/>
                </a:tc>
              </a:tr>
              <a:tr h="218739">
                <a:tc>
                  <a:txBody>
                    <a:bodyPr/>
                    <a:lstStyle/>
                    <a:p>
                      <a:pPr marL="55563" marR="0" lvl="0" indent="-55563" algn="l" defTabSz="912813" rtl="0" eaLnBrk="1" fontAlgn="base" latinLnBrk="0" hangingPunct="1">
                        <a:lnSpc>
                          <a:spcPct val="100000"/>
                        </a:lnSpc>
                        <a:spcBef>
                          <a:spcPct val="0"/>
                        </a:spcBef>
                        <a:spcAft>
                          <a:spcPct val="0"/>
                        </a:spcAft>
                        <a:buClrTx/>
                        <a:buSzTx/>
                        <a:buFont typeface="Arial" charset="0"/>
                        <a:buChar char="•"/>
                        <a:tabLst/>
                      </a:pPr>
                      <a:r>
                        <a:rPr kumimoji="0" lang="fr-FR" sz="800" u="none" strike="noStrike" cap="none" normalizeH="0" baseline="0" dirty="0" smtClean="0">
                          <a:ln>
                            <a:noFill/>
                          </a:ln>
                          <a:effectLst/>
                        </a:rPr>
                        <a:t>Hercules Universal DJ</a:t>
                      </a:r>
                    </a:p>
                    <a:p>
                      <a:pPr marL="55563" marR="0" lvl="0" indent="-55563" algn="l" defTabSz="912813" rtl="0" eaLnBrk="1" fontAlgn="base" latinLnBrk="0" hangingPunct="1">
                        <a:lnSpc>
                          <a:spcPct val="100000"/>
                        </a:lnSpc>
                        <a:spcBef>
                          <a:spcPct val="0"/>
                        </a:spcBef>
                        <a:spcAft>
                          <a:spcPct val="0"/>
                        </a:spcAft>
                        <a:buClrTx/>
                        <a:buSzTx/>
                        <a:buFont typeface="Arial" charset="0"/>
                        <a:buChar char="•"/>
                        <a:tabLst/>
                      </a:pPr>
                      <a:r>
                        <a:rPr kumimoji="0" lang="fr-FR" sz="800" u="none" strike="noStrike" cap="none" normalizeH="0" baseline="0" dirty="0" smtClean="0">
                          <a:ln>
                            <a:noFill/>
                          </a:ln>
                          <a:effectLst/>
                        </a:rPr>
                        <a:t>CD d’installation</a:t>
                      </a:r>
                    </a:p>
                    <a:p>
                      <a:pPr marL="55563" marR="0" lvl="0" indent="-55563" algn="l" defTabSz="912813" rtl="0" eaLnBrk="1" fontAlgn="base" latinLnBrk="0" hangingPunct="1">
                        <a:lnSpc>
                          <a:spcPct val="100000"/>
                        </a:lnSpc>
                        <a:spcBef>
                          <a:spcPct val="0"/>
                        </a:spcBef>
                        <a:spcAft>
                          <a:spcPct val="0"/>
                        </a:spcAft>
                        <a:buClrTx/>
                        <a:buSzTx/>
                        <a:buFont typeface="Arial" charset="0"/>
                        <a:buChar char="•"/>
                        <a:tabLst/>
                      </a:pPr>
                      <a:r>
                        <a:rPr kumimoji="0" lang="fr-FR" sz="800" u="none" strike="noStrike" cap="none" normalizeH="0" baseline="0" dirty="0" smtClean="0">
                          <a:ln>
                            <a:noFill/>
                          </a:ln>
                          <a:effectLst/>
                        </a:rPr>
                        <a:t>Guide de démarrage rapide + poster imprimés</a:t>
                      </a:r>
                    </a:p>
                    <a:p>
                      <a:pPr marL="55563" marR="0" lvl="0" indent="-55563" algn="l" defTabSz="912813" rtl="0" eaLnBrk="1" fontAlgn="base" latinLnBrk="0" hangingPunct="1">
                        <a:lnSpc>
                          <a:spcPct val="100000"/>
                        </a:lnSpc>
                        <a:spcBef>
                          <a:spcPct val="0"/>
                        </a:spcBef>
                        <a:spcAft>
                          <a:spcPct val="0"/>
                        </a:spcAft>
                        <a:buClrTx/>
                        <a:buSzTx/>
                        <a:buFont typeface="Arial" charset="0"/>
                        <a:buChar char="•"/>
                        <a:tabLst/>
                      </a:pPr>
                      <a:r>
                        <a:rPr kumimoji="0" lang="fr-FR" sz="800" u="none" strike="noStrike" cap="none" normalizeH="0" baseline="0" dirty="0" smtClean="0">
                          <a:ln>
                            <a:noFill/>
                          </a:ln>
                          <a:effectLst/>
                        </a:rPr>
                        <a:t>Câble USB</a:t>
                      </a:r>
                    </a:p>
                    <a:p>
                      <a:pPr marL="55563" marR="0" lvl="0" indent="-55563" algn="l" defTabSz="912813" rtl="0" eaLnBrk="1" fontAlgn="base" latinLnBrk="0" hangingPunct="1">
                        <a:lnSpc>
                          <a:spcPct val="100000"/>
                        </a:lnSpc>
                        <a:spcBef>
                          <a:spcPct val="0"/>
                        </a:spcBef>
                        <a:spcAft>
                          <a:spcPct val="0"/>
                        </a:spcAft>
                        <a:buClrTx/>
                        <a:buSzTx/>
                        <a:buFont typeface="Arial" charset="0"/>
                        <a:buChar char="•"/>
                        <a:tabLst/>
                        <a:defRPr/>
                      </a:pPr>
                      <a:r>
                        <a:rPr kumimoji="0" lang="fr-FR" sz="800" u="none" strike="noStrike" cap="none" normalizeH="0" baseline="0" noProof="0" dirty="0" smtClean="0">
                          <a:ln>
                            <a:noFill/>
                          </a:ln>
                          <a:effectLst/>
                        </a:rPr>
                        <a:t>Câble audio mini-jack RCA</a:t>
                      </a:r>
                    </a:p>
                  </a:txBody>
                  <a:tcPr marT="45707" marB="45707" horzOverflow="overflow"/>
                </a:tc>
              </a:tr>
            </a:tbl>
          </a:graphicData>
        </a:graphic>
      </p:graphicFrame>
      <p:graphicFrame>
        <p:nvGraphicFramePr>
          <p:cNvPr id="28" name="Group 74"/>
          <p:cNvGraphicFramePr>
            <a:graphicFrameLocks noGrp="1"/>
          </p:cNvGraphicFramePr>
          <p:nvPr>
            <p:extLst>
              <p:ext uri="{D42A27DB-BD31-4B8C-83A1-F6EECF244321}">
                <p14:modId xmlns:p14="http://schemas.microsoft.com/office/powerpoint/2010/main" val="3146229842"/>
              </p:ext>
            </p:extLst>
          </p:nvPr>
        </p:nvGraphicFramePr>
        <p:xfrm>
          <a:off x="4867733" y="7092280"/>
          <a:ext cx="1945643" cy="1087315"/>
        </p:xfrm>
        <a:graphic>
          <a:graphicData uri="http://schemas.openxmlformats.org/drawingml/2006/table">
            <a:tbl>
              <a:tblPr>
                <a:tableStyleId>{5DA37D80-6434-44D0-A028-1B22A696006F}</a:tableStyleId>
              </a:tblPr>
              <a:tblGrid>
                <a:gridCol w="1945643"/>
              </a:tblGrid>
              <a:tr h="2063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sz="900" b="1" u="none" strike="noStrike" cap="none" normalizeH="0" baseline="0" noProof="0" dirty="0" smtClean="0">
                          <a:ln>
                            <a:noFill/>
                          </a:ln>
                          <a:effectLst/>
                        </a:rPr>
                        <a:t>Caractéristiques de l’emballage</a:t>
                      </a:r>
                      <a:endParaRPr kumimoji="0" lang="fr-FR" sz="900" b="1"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r h="218739">
                <a:tc>
                  <a:txBody>
                    <a:bodyPr/>
                    <a:lstStyle/>
                    <a:p>
                      <a:pPr marL="798513" marR="0" lvl="0" indent="-798513" algn="l" defTabSz="912813" rtl="0" eaLnBrk="1" fontAlgn="base" latinLnBrk="0" hangingPunct="1">
                        <a:lnSpc>
                          <a:spcPct val="100000"/>
                        </a:lnSpc>
                        <a:spcBef>
                          <a:spcPct val="0"/>
                        </a:spcBef>
                        <a:spcAft>
                          <a:spcPct val="0"/>
                        </a:spcAft>
                        <a:buClrTx/>
                        <a:buSzTx/>
                        <a:buFontTx/>
                        <a:buNone/>
                        <a:tabLst/>
                      </a:pPr>
                      <a:r>
                        <a:rPr kumimoji="0" lang="fr-FR" sz="800" u="none" strike="noStrike" cap="none" normalizeH="0" baseline="0" noProof="0" dirty="0" smtClean="0">
                          <a:ln>
                            <a:noFill/>
                          </a:ln>
                          <a:effectLst/>
                        </a:rPr>
                        <a:t>Boîte couleur	47,6 x 26,6 x 7,4 cm</a:t>
                      </a:r>
                      <a:endParaRPr kumimoji="0" lang="fr-FR" sz="800" b="0"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r h="192088">
                <a:tc>
                  <a:txBody>
                    <a:bodyPr/>
                    <a:lstStyle/>
                    <a:p>
                      <a:pPr marL="798513" marR="0" lvl="0" indent="-798513" algn="l" defTabSz="912813" rtl="0" eaLnBrk="1" fontAlgn="base" latinLnBrk="0" hangingPunct="1">
                        <a:lnSpc>
                          <a:spcPct val="100000"/>
                        </a:lnSpc>
                        <a:spcBef>
                          <a:spcPct val="0"/>
                        </a:spcBef>
                        <a:spcAft>
                          <a:spcPct val="0"/>
                        </a:spcAft>
                        <a:buClrTx/>
                        <a:buSzTx/>
                        <a:buFontTx/>
                        <a:buNone/>
                        <a:tabLst/>
                      </a:pPr>
                      <a:r>
                        <a:rPr kumimoji="0" lang="fr-FR" sz="800" u="none" strike="noStrike" cap="none" normalizeH="0" baseline="0" noProof="0" dirty="0" smtClean="0">
                          <a:ln>
                            <a:noFill/>
                          </a:ln>
                          <a:effectLst/>
                        </a:rPr>
                        <a:t>Carton	50 x 29,5 x 17,5 cm</a:t>
                      </a:r>
                      <a:endParaRPr kumimoji="0" lang="fr-FR" sz="800" b="0"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r h="147919">
                <a:tc>
                  <a:txBody>
                    <a:bodyPr/>
                    <a:lstStyle/>
                    <a:p>
                      <a:pPr marL="798513" marR="0" lvl="0" indent="-798513" algn="l" defTabSz="912813" rtl="0" eaLnBrk="1" fontAlgn="base" latinLnBrk="0" hangingPunct="1">
                        <a:lnSpc>
                          <a:spcPct val="100000"/>
                        </a:lnSpc>
                        <a:spcBef>
                          <a:spcPct val="0"/>
                        </a:spcBef>
                        <a:spcAft>
                          <a:spcPct val="0"/>
                        </a:spcAft>
                        <a:buClrTx/>
                        <a:buSzTx/>
                        <a:buFontTx/>
                        <a:buNone/>
                        <a:tabLst>
                          <a:tab pos="798513" algn="l"/>
                        </a:tabLst>
                      </a:pPr>
                      <a:r>
                        <a:rPr kumimoji="0" lang="fr-FR" sz="800" u="none" strike="noStrike" cap="none" normalizeH="0" baseline="0" noProof="0" dirty="0" smtClean="0">
                          <a:ln>
                            <a:noFill/>
                          </a:ln>
                          <a:effectLst/>
                        </a:rPr>
                        <a:t>Unités/carton	2</a:t>
                      </a:r>
                      <a:endParaRPr kumimoji="0" lang="fr-FR" sz="800" b="0"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r h="165824">
                <a:tc>
                  <a:txBody>
                    <a:bodyPr/>
                    <a:lstStyle/>
                    <a:p>
                      <a:pPr marL="798513" marR="0" lvl="0" indent="-798513" algn="l" defTabSz="912813" rtl="0" eaLnBrk="1" fontAlgn="base" latinLnBrk="0" hangingPunct="1">
                        <a:lnSpc>
                          <a:spcPct val="100000"/>
                        </a:lnSpc>
                        <a:spcBef>
                          <a:spcPct val="0"/>
                        </a:spcBef>
                        <a:spcAft>
                          <a:spcPct val="0"/>
                        </a:spcAft>
                        <a:buClrTx/>
                        <a:buSzTx/>
                        <a:buFontTx/>
                        <a:buNone/>
                        <a:tabLst/>
                      </a:pPr>
                      <a:r>
                        <a:rPr kumimoji="0" lang="fr-FR" sz="800" u="none" strike="noStrike" cap="none" normalizeH="0" baseline="0" noProof="0" dirty="0" err="1" smtClean="0">
                          <a:ln>
                            <a:noFill/>
                          </a:ln>
                          <a:effectLst/>
                        </a:rPr>
                        <a:t>Qté</a:t>
                      </a:r>
                      <a:r>
                        <a:rPr kumimoji="0" lang="fr-FR" sz="800" u="none" strike="noStrike" cap="none" normalizeH="0" baseline="0" noProof="0" dirty="0" smtClean="0">
                          <a:ln>
                            <a:noFill/>
                          </a:ln>
                          <a:effectLst/>
                        </a:rPr>
                        <a:t> / Palette	108</a:t>
                      </a:r>
                      <a:endParaRPr kumimoji="0" lang="fr-FR" sz="800" b="0" i="0" u="none" strike="noStrike" cap="none" normalizeH="0" baseline="0" noProof="0" dirty="0" smtClean="0">
                        <a:ln>
                          <a:noFill/>
                        </a:ln>
                        <a:solidFill>
                          <a:schemeClr val="tx1"/>
                        </a:solidFill>
                        <a:effectLst/>
                        <a:latin typeface="Calibri" pitchFamily="34" charset="0"/>
                        <a:ea typeface="ＭＳ Ｐゴシック" pitchFamily="34" charset="-128"/>
                      </a:endParaRPr>
                    </a:p>
                  </a:txBody>
                  <a:tcPr marT="45707" marB="45707" horzOverflow="overflow"/>
                </a:tc>
              </a:tr>
            </a:tbl>
          </a:graphicData>
        </a:graphic>
      </p:graphicFrame>
      <p:sp>
        <p:nvSpPr>
          <p:cNvPr id="29" name="Rectangle 28"/>
          <p:cNvSpPr/>
          <p:nvPr/>
        </p:nvSpPr>
        <p:spPr>
          <a:xfrm>
            <a:off x="71437" y="8618894"/>
            <a:ext cx="6858001" cy="553998"/>
          </a:xfrm>
          <a:prstGeom prst="rect">
            <a:avLst/>
          </a:prstGeom>
        </p:spPr>
        <p:txBody>
          <a:bodyPr wrap="square">
            <a:spAutoFit/>
          </a:bodyPr>
          <a:lstStyle/>
          <a:p>
            <a:pPr algn="just"/>
            <a:r>
              <a:rPr lang="fr-FR" sz="600" dirty="0" smtClean="0">
                <a:solidFill>
                  <a:schemeClr val="bg1"/>
                </a:solidFill>
              </a:rPr>
              <a:t>© 2014 </a:t>
            </a:r>
            <a:r>
              <a:rPr lang="fr-FR" sz="600" dirty="0">
                <a:solidFill>
                  <a:schemeClr val="bg1"/>
                </a:solidFill>
              </a:rPr>
              <a:t>Guillemot Corporation S.A. Tous droits </a:t>
            </a:r>
            <a:r>
              <a:rPr lang="fr-FR" sz="600" dirty="0" smtClean="0">
                <a:solidFill>
                  <a:schemeClr val="bg1"/>
                </a:solidFill>
              </a:rPr>
              <a:t>réservés</a:t>
            </a:r>
            <a:r>
              <a:rPr lang="fr-FR" sz="600" dirty="0">
                <a:solidFill>
                  <a:schemeClr val="bg1"/>
                </a:solidFill>
              </a:rPr>
              <a:t>. </a:t>
            </a:r>
            <a:r>
              <a:rPr lang="fr-FR" sz="600" dirty="0" smtClean="0">
                <a:solidFill>
                  <a:schemeClr val="bg1"/>
                </a:solidFill>
              </a:rPr>
              <a:t>Hercules® est </a:t>
            </a:r>
            <a:r>
              <a:rPr lang="fr-FR" sz="600" dirty="0">
                <a:solidFill>
                  <a:schemeClr val="bg1"/>
                </a:solidFill>
              </a:rPr>
              <a:t>une marque </a:t>
            </a:r>
            <a:r>
              <a:rPr lang="fr-FR" sz="600" dirty="0" smtClean="0">
                <a:solidFill>
                  <a:schemeClr val="bg1"/>
                </a:solidFill>
              </a:rPr>
              <a:t>déposée </a:t>
            </a:r>
            <a:r>
              <a:rPr lang="fr-FR" sz="600" dirty="0">
                <a:solidFill>
                  <a:schemeClr val="bg1"/>
                </a:solidFill>
              </a:rPr>
              <a:t>de Guillemot Corporation S.A. </a:t>
            </a:r>
            <a:r>
              <a:rPr lang="fr-FR" sz="600" dirty="0" smtClean="0">
                <a:solidFill>
                  <a:schemeClr val="bg1"/>
                </a:solidFill>
              </a:rPr>
              <a:t>Apple et iPad </a:t>
            </a:r>
            <a:r>
              <a:rPr lang="fr-FR" sz="600" dirty="0">
                <a:solidFill>
                  <a:schemeClr val="bg1"/>
                </a:solidFill>
              </a:rPr>
              <a:t>sont des marques </a:t>
            </a:r>
            <a:r>
              <a:rPr lang="fr-FR" sz="600" dirty="0" smtClean="0">
                <a:solidFill>
                  <a:schemeClr val="bg1"/>
                </a:solidFill>
              </a:rPr>
              <a:t>de </a:t>
            </a:r>
            <a:r>
              <a:rPr lang="fr-FR" sz="600" dirty="0">
                <a:solidFill>
                  <a:schemeClr val="bg1"/>
                </a:solidFill>
              </a:rPr>
              <a:t>Apple, </a:t>
            </a:r>
            <a:r>
              <a:rPr lang="fr-FR" sz="600" dirty="0" err="1">
                <a:solidFill>
                  <a:schemeClr val="bg1"/>
                </a:solidFill>
              </a:rPr>
              <a:t>Inc</a:t>
            </a:r>
            <a:r>
              <a:rPr lang="fr-FR" sz="600" dirty="0">
                <a:solidFill>
                  <a:schemeClr val="bg1"/>
                </a:solidFill>
              </a:rPr>
              <a:t>, </a:t>
            </a:r>
            <a:r>
              <a:rPr lang="fr-FR" sz="600" dirty="0" smtClean="0">
                <a:solidFill>
                  <a:schemeClr val="bg1"/>
                </a:solidFill>
              </a:rPr>
              <a:t>déposées </a:t>
            </a:r>
            <a:r>
              <a:rPr lang="fr-FR" sz="600" dirty="0">
                <a:solidFill>
                  <a:schemeClr val="bg1"/>
                </a:solidFill>
              </a:rPr>
              <a:t>aux Etats-Unis et </a:t>
            </a:r>
            <a:r>
              <a:rPr lang="fr-FR" sz="600" dirty="0" smtClean="0">
                <a:solidFill>
                  <a:schemeClr val="bg1"/>
                </a:solidFill>
              </a:rPr>
              <a:t>dans d’autres </a:t>
            </a:r>
            <a:r>
              <a:rPr lang="fr-FR" sz="600" dirty="0">
                <a:solidFill>
                  <a:schemeClr val="bg1"/>
                </a:solidFill>
              </a:rPr>
              <a:t>pays. La marque et le logo </a:t>
            </a:r>
            <a:r>
              <a:rPr lang="fr-FR" sz="600" i="1" dirty="0">
                <a:solidFill>
                  <a:schemeClr val="bg1"/>
                </a:solidFill>
              </a:rPr>
              <a:t>Bluetooth® </a:t>
            </a:r>
            <a:r>
              <a:rPr lang="fr-FR" sz="600" dirty="0">
                <a:solidFill>
                  <a:schemeClr val="bg1"/>
                </a:solidFill>
              </a:rPr>
              <a:t>sont des marques </a:t>
            </a:r>
            <a:r>
              <a:rPr lang="fr-FR" sz="600" dirty="0" smtClean="0">
                <a:solidFill>
                  <a:schemeClr val="bg1"/>
                </a:solidFill>
              </a:rPr>
              <a:t>déposées </a:t>
            </a:r>
            <a:r>
              <a:rPr lang="fr-FR" sz="600" dirty="0">
                <a:solidFill>
                  <a:schemeClr val="bg1"/>
                </a:solidFill>
              </a:rPr>
              <a:t>de </a:t>
            </a:r>
            <a:r>
              <a:rPr lang="fr-FR" sz="600" i="1" dirty="0">
                <a:solidFill>
                  <a:schemeClr val="bg1"/>
                </a:solidFill>
              </a:rPr>
              <a:t>Bluetooth </a:t>
            </a:r>
            <a:r>
              <a:rPr lang="fr-FR" sz="600" dirty="0">
                <a:solidFill>
                  <a:schemeClr val="bg1"/>
                </a:solidFill>
              </a:rPr>
              <a:t>SIG, Inc. et sont </a:t>
            </a:r>
            <a:r>
              <a:rPr lang="fr-FR" sz="600" dirty="0" smtClean="0">
                <a:solidFill>
                  <a:schemeClr val="bg1"/>
                </a:solidFill>
              </a:rPr>
              <a:t>utilisées </a:t>
            </a:r>
            <a:r>
              <a:rPr lang="fr-FR" sz="600" dirty="0">
                <a:solidFill>
                  <a:schemeClr val="bg1"/>
                </a:solidFill>
              </a:rPr>
              <a:t>sous licence par </a:t>
            </a:r>
            <a:r>
              <a:rPr lang="fr-FR" sz="600" dirty="0" smtClean="0">
                <a:solidFill>
                  <a:schemeClr val="bg1"/>
                </a:solidFill>
              </a:rPr>
              <a:t>Guillemot Corporation</a:t>
            </a:r>
            <a:r>
              <a:rPr lang="fr-FR" sz="600" dirty="0">
                <a:solidFill>
                  <a:schemeClr val="bg1"/>
                </a:solidFill>
              </a:rPr>
              <a:t>. </a:t>
            </a:r>
            <a:r>
              <a:rPr lang="fr-FR" sz="600" dirty="0" smtClean="0">
                <a:solidFill>
                  <a:schemeClr val="bg1"/>
                </a:solidFill>
              </a:rPr>
              <a:t>Microsoft®, Windows® </a:t>
            </a:r>
            <a:r>
              <a:rPr lang="fr-FR" sz="600" dirty="0">
                <a:solidFill>
                  <a:schemeClr val="bg1"/>
                </a:solidFill>
              </a:rPr>
              <a:t>XP, </a:t>
            </a:r>
            <a:r>
              <a:rPr lang="fr-FR" sz="600" dirty="0" smtClean="0">
                <a:solidFill>
                  <a:schemeClr val="bg1"/>
                </a:solidFill>
              </a:rPr>
              <a:t>Windows® </a:t>
            </a:r>
            <a:r>
              <a:rPr lang="fr-FR" sz="600" dirty="0">
                <a:solidFill>
                  <a:schemeClr val="bg1"/>
                </a:solidFill>
              </a:rPr>
              <a:t>Vista, </a:t>
            </a:r>
            <a:r>
              <a:rPr lang="fr-FR" sz="600" dirty="0" smtClean="0">
                <a:solidFill>
                  <a:schemeClr val="bg1"/>
                </a:solidFill>
              </a:rPr>
              <a:t>Windows® </a:t>
            </a:r>
            <a:r>
              <a:rPr lang="fr-FR" sz="600" dirty="0">
                <a:solidFill>
                  <a:schemeClr val="bg1"/>
                </a:solidFill>
              </a:rPr>
              <a:t>7, </a:t>
            </a:r>
            <a:r>
              <a:rPr lang="fr-FR" sz="600" dirty="0" smtClean="0">
                <a:solidFill>
                  <a:schemeClr val="bg1"/>
                </a:solidFill>
              </a:rPr>
              <a:t>Windows® </a:t>
            </a:r>
            <a:r>
              <a:rPr lang="fr-FR" sz="600" dirty="0">
                <a:solidFill>
                  <a:schemeClr val="bg1"/>
                </a:solidFill>
              </a:rPr>
              <a:t>8 sont </a:t>
            </a:r>
            <a:r>
              <a:rPr lang="fr-FR" sz="600" dirty="0" smtClean="0">
                <a:solidFill>
                  <a:schemeClr val="bg1"/>
                </a:solidFill>
              </a:rPr>
              <a:t>des marques déposées </a:t>
            </a:r>
            <a:r>
              <a:rPr lang="fr-FR" sz="600" dirty="0">
                <a:solidFill>
                  <a:schemeClr val="bg1"/>
                </a:solidFill>
              </a:rPr>
              <a:t>de Microsoft Corporation. Toutes les autres marques et noms commerciaux sont reconnus par les </a:t>
            </a:r>
            <a:r>
              <a:rPr lang="fr-FR" sz="600" dirty="0" smtClean="0">
                <a:solidFill>
                  <a:schemeClr val="bg1"/>
                </a:solidFill>
              </a:rPr>
              <a:t>présentes </a:t>
            </a:r>
            <a:r>
              <a:rPr lang="fr-FR" sz="600" dirty="0">
                <a:solidFill>
                  <a:schemeClr val="bg1"/>
                </a:solidFill>
              </a:rPr>
              <a:t>et sont la </a:t>
            </a:r>
            <a:r>
              <a:rPr lang="fr-FR" sz="600" dirty="0" smtClean="0">
                <a:solidFill>
                  <a:schemeClr val="bg1"/>
                </a:solidFill>
              </a:rPr>
              <a:t>propriété </a:t>
            </a:r>
            <a:r>
              <a:rPr lang="fr-FR" sz="600" dirty="0">
                <a:solidFill>
                  <a:schemeClr val="bg1"/>
                </a:solidFill>
              </a:rPr>
              <a:t>de leurs </a:t>
            </a:r>
            <a:r>
              <a:rPr lang="fr-FR" sz="600" dirty="0" smtClean="0">
                <a:solidFill>
                  <a:schemeClr val="bg1"/>
                </a:solidFill>
              </a:rPr>
              <a:t>détenteurs </a:t>
            </a:r>
            <a:r>
              <a:rPr lang="fr-FR" sz="600" dirty="0">
                <a:solidFill>
                  <a:schemeClr val="bg1"/>
                </a:solidFill>
              </a:rPr>
              <a:t>respectifs. Photos et </a:t>
            </a:r>
            <a:r>
              <a:rPr lang="fr-FR" sz="600" dirty="0" smtClean="0">
                <a:solidFill>
                  <a:schemeClr val="bg1"/>
                </a:solidFill>
              </a:rPr>
              <a:t>illustrations </a:t>
            </a:r>
            <a:r>
              <a:rPr lang="fr-FR" sz="600" dirty="0">
                <a:solidFill>
                  <a:schemeClr val="bg1"/>
                </a:solidFill>
              </a:rPr>
              <a:t>non </a:t>
            </a:r>
            <a:r>
              <a:rPr lang="fr-FR" sz="600" dirty="0" smtClean="0">
                <a:solidFill>
                  <a:schemeClr val="bg1"/>
                </a:solidFill>
              </a:rPr>
              <a:t>contractuelles. </a:t>
            </a:r>
            <a:r>
              <a:rPr lang="fr-FR" sz="600" dirty="0">
                <a:solidFill>
                  <a:schemeClr val="bg1"/>
                </a:solidFill>
              </a:rPr>
              <a:t>Les spécifications, la conception et le contenu sont susceptibles de changer sans préavis et peuvent varier selon les pays.</a:t>
            </a: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29300" y="5508104"/>
            <a:ext cx="360040" cy="36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080" y="594390"/>
            <a:ext cx="623596" cy="199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M:\HERCULES MKG\DJING\DJControlUniversal\Pictures\Pictos\LaptopMod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1" y="2678047"/>
            <a:ext cx="1346910" cy="7908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M:\HERCULES MKG\DJING\DJControlUniversal\Pictures\Pictos\MultiscreenMod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5589" y="2627786"/>
            <a:ext cx="1432508" cy="84112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M:\HERCULES MKG\DJING\DJControlUniversal\Pictures\Pictos\TabletMod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8097" y="2608390"/>
            <a:ext cx="1465544" cy="8605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323" y="1474710"/>
            <a:ext cx="3347338" cy="115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24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phermant.GUILLEMOT\Deskto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086" y="3429243"/>
            <a:ext cx="811474" cy="511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hermant.GUILLEMOT\Deskto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23" y="1310700"/>
            <a:ext cx="3039854" cy="21263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dirty="0"/>
          </a:p>
        </p:txBody>
      </p:sp>
      <p:sp>
        <p:nvSpPr>
          <p:cNvPr id="8"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r>
              <a:rPr lang="fr-FR" sz="1200" b="1" dirty="0" smtClean="0">
                <a:latin typeface="Calibri" pitchFamily="34" charset="0"/>
              </a:rPr>
              <a:t>www.hercules.com</a:t>
            </a:r>
            <a:endParaRPr lang="fr-FR" sz="1200" b="1" dirty="0">
              <a:latin typeface="Calibri" pitchFamily="34" charset="0"/>
            </a:endParaRP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HERCULES MKG\DJING\Djuced\DJUCED PC\Djuced_40_Screenshot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6265" y="1603319"/>
            <a:ext cx="1701058" cy="1063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HERCULES MKG\DJING\Djuced\DJUCED PC\logo_DJUCED_40°_W.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225" y="883437"/>
            <a:ext cx="1068393" cy="8545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308717" y="1720051"/>
            <a:ext cx="1579792" cy="877163"/>
          </a:xfrm>
          <a:prstGeom prst="rect">
            <a:avLst/>
          </a:prstGeom>
          <a:noFill/>
        </p:spPr>
        <p:txBody>
          <a:bodyPr wrap="square" rtlCol="0">
            <a:spAutoFit/>
          </a:bodyPr>
          <a:lstStyle/>
          <a:p>
            <a:r>
              <a:rPr lang="fr-FR" sz="1100" b="1" dirty="0" smtClean="0"/>
              <a:t>DJUCED™ 40°</a:t>
            </a:r>
          </a:p>
          <a:p>
            <a:r>
              <a:rPr lang="fr-FR" sz="1000" dirty="0" smtClean="0"/>
              <a:t>Logiciel DJ complet et intuitif</a:t>
            </a:r>
          </a:p>
          <a:p>
            <a:r>
              <a:rPr lang="fr-FR" sz="1000" b="1" i="1" dirty="0" smtClean="0"/>
              <a:t>PC/Mac</a:t>
            </a:r>
            <a:r>
              <a:rPr lang="fr-FR" sz="1000" i="1" dirty="0" smtClean="0"/>
              <a:t> - Inclus dans le pack</a:t>
            </a:r>
            <a:endParaRPr lang="fr-FR" sz="1000" i="1" dirty="0"/>
          </a:p>
        </p:txBody>
      </p:sp>
      <p:pic>
        <p:nvPicPr>
          <p:cNvPr id="1031" name="Picture 7" descr="C:\Users\phermant.GUILLEMOT\Desktop\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786" y="3636799"/>
            <a:ext cx="3027807" cy="23718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M:\HERCULES MKG\DJING\Djuced\DJUCED PC\logo_DJUCED_40°_W.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8681" y="3213359"/>
            <a:ext cx="1058833" cy="846879"/>
          </a:xfrm>
          <a:prstGeom prst="rect">
            <a:avLst/>
          </a:prstGeom>
          <a:noFill/>
          <a:extLst>
            <a:ext uri="{909E8E84-426E-40DD-AFC4-6F175D3DCCD1}">
              <a14:hiddenFill xmlns:a14="http://schemas.microsoft.com/office/drawing/2010/main">
                <a:solidFill>
                  <a:srgbClr val="FFFFFF"/>
                </a:solidFill>
              </a14:hiddenFill>
            </a:ext>
          </a:extLst>
        </p:spPr>
      </p:pic>
      <p:sp>
        <p:nvSpPr>
          <p:cNvPr id="3" name="Plus 2"/>
          <p:cNvSpPr/>
          <p:nvPr/>
        </p:nvSpPr>
        <p:spPr>
          <a:xfrm>
            <a:off x="4594307" y="3538984"/>
            <a:ext cx="461958" cy="504056"/>
          </a:xfrm>
          <a:prstGeom prst="mathPlu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 name="Rectangle 3"/>
          <p:cNvSpPr/>
          <p:nvPr/>
        </p:nvSpPr>
        <p:spPr>
          <a:xfrm>
            <a:off x="3222538" y="4095315"/>
            <a:ext cx="2510718" cy="1800493"/>
          </a:xfrm>
          <a:prstGeom prst="rect">
            <a:avLst/>
          </a:prstGeom>
        </p:spPr>
        <p:txBody>
          <a:bodyPr wrap="square">
            <a:spAutoFit/>
          </a:bodyPr>
          <a:lstStyle/>
          <a:p>
            <a:r>
              <a:rPr lang="fr-FR" sz="1100" b="1" dirty="0" smtClean="0"/>
              <a:t>DJUCED™ Master</a:t>
            </a:r>
          </a:p>
          <a:p>
            <a:r>
              <a:rPr lang="fr-FR" sz="1000" dirty="0" smtClean="0"/>
              <a:t>Etendez votre contrôleur DJ grâce aux modules « </a:t>
            </a:r>
            <a:r>
              <a:rPr lang="fr-FR" sz="1000" dirty="0" err="1" smtClean="0"/>
              <a:t>My</a:t>
            </a:r>
            <a:r>
              <a:rPr lang="fr-FR" sz="1000" dirty="0" smtClean="0"/>
              <a:t> </a:t>
            </a:r>
            <a:r>
              <a:rPr lang="fr-FR" sz="1000" dirty="0" err="1" smtClean="0"/>
              <a:t>Remote</a:t>
            </a:r>
            <a:r>
              <a:rPr lang="fr-FR" sz="1000" dirty="0" smtClean="0"/>
              <a:t> » et «</a:t>
            </a:r>
            <a:r>
              <a:rPr lang="fr-FR" sz="1000" dirty="0" err="1"/>
              <a:t>M</a:t>
            </a:r>
            <a:r>
              <a:rPr lang="fr-FR" sz="1000" dirty="0" err="1" smtClean="0"/>
              <a:t>y</a:t>
            </a:r>
            <a:r>
              <a:rPr lang="fr-FR" sz="1000" dirty="0" smtClean="0"/>
              <a:t> </a:t>
            </a:r>
            <a:r>
              <a:rPr lang="fr-FR" sz="1000" dirty="0" err="1" smtClean="0"/>
              <a:t>Extender</a:t>
            </a:r>
            <a:r>
              <a:rPr lang="fr-FR" sz="1000" dirty="0" smtClean="0"/>
              <a:t> ». Faites collaborer les invités au succès de la soirée </a:t>
            </a:r>
            <a:r>
              <a:rPr lang="fr-FR" sz="1000" u="sng" dirty="0" smtClean="0"/>
              <a:t>grâce à « DJUCED™ Party »</a:t>
            </a:r>
            <a:r>
              <a:rPr lang="fr-FR" sz="1000" dirty="0" smtClean="0"/>
              <a:t> (votes sur la playlist, demandes de chansons ou de dédicaces)</a:t>
            </a:r>
          </a:p>
          <a:p>
            <a:r>
              <a:rPr lang="fr-FR" sz="1000" i="1" dirty="0" smtClean="0"/>
              <a:t>DJUCED™ Master est une </a:t>
            </a:r>
            <a:r>
              <a:rPr lang="fr-FR" sz="1000" i="1" dirty="0" err="1" smtClean="0"/>
              <a:t>app</a:t>
            </a:r>
            <a:r>
              <a:rPr lang="fr-FR" sz="1000" i="1" dirty="0" smtClean="0"/>
              <a:t> évolutive, </a:t>
            </a:r>
            <a:r>
              <a:rPr lang="fr-FR" sz="1000" b="1" i="1" dirty="0" smtClean="0"/>
              <a:t>gratuite</a:t>
            </a:r>
            <a:r>
              <a:rPr lang="fr-FR" sz="1000" i="1" dirty="0" smtClean="0"/>
              <a:t> et </a:t>
            </a:r>
            <a:r>
              <a:rPr lang="fr-FR" sz="1000" b="1" i="1" dirty="0" smtClean="0"/>
              <a:t>disponible</a:t>
            </a:r>
            <a:r>
              <a:rPr lang="fr-FR" sz="1000" i="1" dirty="0" smtClean="0"/>
              <a:t> sur les stores </a:t>
            </a:r>
            <a:r>
              <a:rPr lang="fr-FR" sz="1000" b="1" i="1" dirty="0" smtClean="0"/>
              <a:t>iOS et Android</a:t>
            </a:r>
          </a:p>
        </p:txBody>
      </p:sp>
      <p:pic>
        <p:nvPicPr>
          <p:cNvPr id="21" name="Picture 2" descr="D:\Mes Documents\Mes documents\Documents\Marketing plan\2011\Hercules templates\BandeauDJ.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7786688"/>
            <a:ext cx="6858000" cy="1357312"/>
          </a:xfrm>
          <a:prstGeom prst="rect">
            <a:avLst/>
          </a:prstGeom>
          <a:noFill/>
          <a:ln w="9525">
            <a:noFill/>
            <a:miter lim="800000"/>
            <a:headEnd/>
            <a:tailEnd/>
          </a:ln>
        </p:spPr>
      </p:pic>
      <p:sp>
        <p:nvSpPr>
          <p:cNvPr id="22" name="ZoneTexte 46"/>
          <p:cNvSpPr txBox="1">
            <a:spLocks noChangeArrowheads="1"/>
          </p:cNvSpPr>
          <p:nvPr/>
        </p:nvSpPr>
        <p:spPr bwMode="auto">
          <a:xfrm>
            <a:off x="5216525" y="8677275"/>
            <a:ext cx="1574800" cy="428625"/>
          </a:xfrm>
          <a:prstGeom prst="rect">
            <a:avLst/>
          </a:prstGeom>
          <a:noFill/>
          <a:ln w="9525">
            <a:noFill/>
            <a:miter lim="800000"/>
            <a:headEnd/>
            <a:tailEnd/>
          </a:ln>
        </p:spPr>
        <p:txBody>
          <a:bodyPr>
            <a:spAutoFit/>
          </a:bodyPr>
          <a:lstStyle/>
          <a:p>
            <a:r>
              <a:rPr lang="fr-FR" sz="1100" i="1" u="sng" dirty="0">
                <a:solidFill>
                  <a:schemeClr val="bg1"/>
                </a:solidFill>
                <a:latin typeface="Calibri" pitchFamily="34" charset="0"/>
              </a:rPr>
              <a:t>Votre contact :</a:t>
            </a:r>
          </a:p>
          <a:p>
            <a:r>
              <a:rPr lang="fr-FR" sz="1100" i="1" dirty="0">
                <a:solidFill>
                  <a:schemeClr val="bg1"/>
                </a:solidFill>
                <a:latin typeface="Calibri" pitchFamily="34" charset="0"/>
              </a:rPr>
              <a:t>xxxxxxxxxxxxxxxxxxxxxxx</a:t>
            </a:r>
          </a:p>
        </p:txBody>
      </p:sp>
      <p:sp>
        <p:nvSpPr>
          <p:cNvPr id="23" name="Rectangle 32"/>
          <p:cNvSpPr>
            <a:spLocks noChangeArrowheads="1"/>
          </p:cNvSpPr>
          <p:nvPr/>
        </p:nvSpPr>
        <p:spPr bwMode="auto">
          <a:xfrm>
            <a:off x="0" y="8630603"/>
            <a:ext cx="5218113" cy="553998"/>
          </a:xfrm>
          <a:prstGeom prst="rect">
            <a:avLst/>
          </a:prstGeom>
          <a:noFill/>
          <a:ln w="9525">
            <a:noFill/>
            <a:miter lim="800000"/>
            <a:headEnd/>
            <a:tailEnd/>
          </a:ln>
        </p:spPr>
        <p:txBody>
          <a:bodyPr wrap="square">
            <a:spAutoFit/>
          </a:bodyPr>
          <a:lstStyle/>
          <a:p>
            <a:pPr algn="just"/>
            <a:r>
              <a:rPr lang="fr-FR" sz="600" dirty="0">
                <a:solidFill>
                  <a:schemeClr val="bg1"/>
                </a:solidFill>
                <a:latin typeface="Calibri" pitchFamily="34" charset="0"/>
              </a:rPr>
              <a:t>© 2014 Guillemot Corporation S.A. Tous droits réservés. Hercules® est une marque déposée de Guillemot Corporation S.A. Apple et iPad sont des marques déposées de Apple, </a:t>
            </a:r>
            <a:r>
              <a:rPr lang="fr-FR" sz="600" dirty="0" err="1">
                <a:solidFill>
                  <a:schemeClr val="bg1"/>
                </a:solidFill>
                <a:latin typeface="Calibri" pitchFamily="34" charset="0"/>
              </a:rPr>
              <a:t>Inc</a:t>
            </a:r>
            <a:r>
              <a:rPr lang="fr-FR" sz="600" dirty="0">
                <a:solidFill>
                  <a:schemeClr val="bg1"/>
                </a:solidFill>
                <a:latin typeface="Calibri" pitchFamily="34" charset="0"/>
              </a:rPr>
              <a:t>, déposées aux Etats-Unis et dans d’autres pays. La marque et le logo </a:t>
            </a:r>
            <a:r>
              <a:rPr lang="fr-FR" sz="600" i="1" dirty="0">
                <a:solidFill>
                  <a:schemeClr val="bg1"/>
                </a:solidFill>
                <a:latin typeface="Calibri" pitchFamily="34" charset="0"/>
              </a:rPr>
              <a:t>Bluetooth®</a:t>
            </a:r>
            <a:r>
              <a:rPr lang="fr-FR" sz="600" dirty="0">
                <a:solidFill>
                  <a:schemeClr val="bg1"/>
                </a:solidFill>
                <a:latin typeface="Calibri" pitchFamily="34" charset="0"/>
              </a:rPr>
              <a:t> sont des marques déposées de </a:t>
            </a:r>
            <a:r>
              <a:rPr lang="fr-FR" sz="600" i="1" dirty="0">
                <a:solidFill>
                  <a:schemeClr val="bg1"/>
                </a:solidFill>
                <a:latin typeface="Calibri" pitchFamily="34" charset="0"/>
              </a:rPr>
              <a:t>Bluetooth</a:t>
            </a:r>
            <a:r>
              <a:rPr lang="fr-FR" sz="600" dirty="0">
                <a:solidFill>
                  <a:schemeClr val="bg1"/>
                </a:solidFill>
                <a:latin typeface="Calibri" pitchFamily="34" charset="0"/>
              </a:rPr>
              <a:t> SIG, Inc. et sont utilisées sous licence par Guillemot Corporation. Microsoft®, Windows® XP, Windows® Vista, Windows® 7, Windows® 8 sont des marques déposées de Microsoft Corporation. Toutes les autres marques et noms commerciaux sont reconnus par les présentes et sont la propriété de leurs détenteurs respectifs. Photos et illustrations non contractuelles. Les spécifications, la conception et le contenu sont susceptibles de changer sans préavis et peuvent varier selon les pays.</a:t>
            </a:r>
          </a:p>
        </p:txBody>
      </p:sp>
      <p:sp>
        <p:nvSpPr>
          <p:cNvPr id="24" name="Rectangle à coins arrondis 23"/>
          <p:cNvSpPr/>
          <p:nvPr/>
        </p:nvSpPr>
        <p:spPr>
          <a:xfrm>
            <a:off x="4862513" y="8262975"/>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800" dirty="0" smtClean="0">
                <a:solidFill>
                  <a:schemeClr val="bg1"/>
                </a:solidFill>
              </a:rPr>
              <a:t>Numéro de référence / </a:t>
            </a:r>
            <a:r>
              <a:rPr lang="fr-FR" sz="800" dirty="0">
                <a:solidFill>
                  <a:schemeClr val="bg1"/>
                </a:solidFill>
              </a:rPr>
              <a:t>C</a:t>
            </a:r>
            <a:r>
              <a:rPr lang="fr-FR" sz="800" dirty="0" smtClean="0">
                <a:solidFill>
                  <a:schemeClr val="bg1"/>
                </a:solidFill>
              </a:rPr>
              <a:t>ode-barres</a:t>
            </a:r>
          </a:p>
          <a:p>
            <a:pPr algn="ctr"/>
            <a:r>
              <a:rPr lang="fr-FR" sz="800" dirty="0" smtClean="0">
                <a:solidFill>
                  <a:schemeClr val="bg1"/>
                </a:solidFill>
              </a:rPr>
              <a:t>EMEA : </a:t>
            </a:r>
            <a:r>
              <a:rPr lang="fr-FR" sz="800" dirty="0" smtClean="0">
                <a:solidFill>
                  <a:srgbClr val="FFFFFF"/>
                </a:solidFill>
              </a:rPr>
              <a:t>4780773 / </a:t>
            </a:r>
            <a:r>
              <a:rPr lang="fr-FR" sz="800" dirty="0">
                <a:solidFill>
                  <a:srgbClr val="FFFFFF"/>
                </a:solidFill>
              </a:rPr>
              <a:t>3 36293 474451 9</a:t>
            </a:r>
            <a:endParaRPr lang="fr-FR" sz="800" dirty="0" smtClean="0">
              <a:solidFill>
                <a:srgbClr val="FFFFFF"/>
              </a:solidFill>
            </a:endParaRPr>
          </a:p>
          <a:p>
            <a:pPr algn="ctr"/>
            <a:r>
              <a:rPr lang="fr-FR" sz="800" dirty="0" smtClean="0">
                <a:solidFill>
                  <a:schemeClr val="bg1"/>
                </a:solidFill>
              </a:rPr>
              <a:t>USA : </a:t>
            </a:r>
            <a:r>
              <a:rPr lang="en-US" sz="800" dirty="0" smtClean="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pic>
        <p:nvPicPr>
          <p:cNvPr id="1034" name="Picture 10" descr="C:\Users\phermant.GUILLEMOT\Desktop\c.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41" y="6191413"/>
            <a:ext cx="3027807" cy="224485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HERCULES MKG\DJING\Djuced\DJUCED App\pics\DJUCED-APP-Screensho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1943" y="6322039"/>
            <a:ext cx="1738143" cy="12696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HERCULES MKG\DJING\Djuced\DJUCED App\pics\logo_DJUCED_TAB_fondClai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80582" y="6191413"/>
            <a:ext cx="811881" cy="52409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195397" y="6805444"/>
            <a:ext cx="1782253" cy="600164"/>
          </a:xfrm>
          <a:prstGeom prst="rect">
            <a:avLst/>
          </a:prstGeom>
        </p:spPr>
        <p:txBody>
          <a:bodyPr wrap="square">
            <a:spAutoFit/>
          </a:bodyPr>
          <a:lstStyle/>
          <a:p>
            <a:r>
              <a:rPr lang="fr-FR" sz="1100" b="1" dirty="0" smtClean="0"/>
              <a:t>DJUCED™ App</a:t>
            </a:r>
          </a:p>
          <a:p>
            <a:r>
              <a:rPr lang="fr-FR" sz="1050" dirty="0" smtClean="0"/>
              <a:t>Toutes les fonctions DJ au bout des doigts</a:t>
            </a:r>
            <a:endParaRPr lang="fr-FR" sz="1050" i="1" dirty="0" smtClean="0"/>
          </a:p>
        </p:txBody>
      </p:sp>
      <p:sp>
        <p:nvSpPr>
          <p:cNvPr id="28" name="Rectangle 27"/>
          <p:cNvSpPr/>
          <p:nvPr/>
        </p:nvSpPr>
        <p:spPr>
          <a:xfrm>
            <a:off x="3179459" y="7591698"/>
            <a:ext cx="3630627" cy="577081"/>
          </a:xfrm>
          <a:prstGeom prst="rect">
            <a:avLst/>
          </a:prstGeom>
        </p:spPr>
        <p:txBody>
          <a:bodyPr wrap="square">
            <a:spAutoFit/>
          </a:bodyPr>
          <a:lstStyle/>
          <a:p>
            <a:r>
              <a:rPr lang="fr-FR" sz="1050" i="1" dirty="0" smtClean="0"/>
              <a:t>DJUCED™ App est une application DJ </a:t>
            </a:r>
            <a:r>
              <a:rPr lang="fr-FR" sz="1050" b="1" i="1" dirty="0" smtClean="0"/>
              <a:t>disponible</a:t>
            </a:r>
            <a:r>
              <a:rPr lang="fr-FR" sz="1050" i="1" dirty="0" smtClean="0"/>
              <a:t> sur les stores </a:t>
            </a:r>
            <a:r>
              <a:rPr lang="fr-FR" sz="1050" b="1" i="1" dirty="0" smtClean="0"/>
              <a:t>iOS et Android</a:t>
            </a:r>
          </a:p>
          <a:p>
            <a:r>
              <a:rPr lang="fr-FR" sz="1050" i="1" dirty="0" smtClean="0"/>
              <a:t>Nb: pour Android – vérifiez les compatibilités </a:t>
            </a:r>
            <a:r>
              <a:rPr lang="fr-FR" sz="1050" i="1" dirty="0" smtClean="0">
                <a:hlinkClick r:id="rId14"/>
              </a:rPr>
              <a:t>ici</a:t>
            </a:r>
            <a:endParaRPr lang="fr-FR" sz="1050" i="1" dirty="0" smtClean="0"/>
          </a:p>
        </p:txBody>
      </p:sp>
      <p:sp>
        <p:nvSpPr>
          <p:cNvPr id="29" name="Rectangle 28"/>
          <p:cNvSpPr/>
          <p:nvPr/>
        </p:nvSpPr>
        <p:spPr>
          <a:xfrm>
            <a:off x="4313131" y="588082"/>
            <a:ext cx="2430665" cy="400110"/>
          </a:xfrm>
          <a:prstGeom prst="rect">
            <a:avLst/>
          </a:prstGeom>
        </p:spPr>
        <p:txBody>
          <a:bodyPr wrap="none">
            <a:spAutoFit/>
          </a:bodyPr>
          <a:lstStyle/>
          <a:p>
            <a:r>
              <a:rPr lang="fr-FR" sz="2000" b="1" dirty="0" smtClean="0"/>
              <a:t>Vos soirées DJ 3.0</a:t>
            </a:r>
            <a:endParaRPr lang="fr-FR" sz="2000" b="1" dirty="0"/>
          </a:p>
        </p:txBody>
      </p:sp>
      <p:pic>
        <p:nvPicPr>
          <p:cNvPr id="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47551" y="3983933"/>
            <a:ext cx="1024067" cy="1817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7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786688"/>
            <a:ext cx="6858000" cy="1357312"/>
          </a:xfrm>
          <a:prstGeom prst="rect">
            <a:avLst/>
          </a:prstGeom>
          <a:noFill/>
          <a:ln w="9525">
            <a:noFill/>
            <a:miter lim="800000"/>
            <a:headEnd/>
            <a:tailEnd/>
          </a:ln>
        </p:spPr>
      </p:pic>
      <p:sp>
        <p:nvSpPr>
          <p:cNvPr id="4" name="Rectangle 3"/>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dirty="0"/>
          </a:p>
        </p:txBody>
      </p:sp>
      <p:sp>
        <p:nvSpPr>
          <p:cNvPr id="17412"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r>
              <a:rPr lang="fr-FR" sz="1200" b="1" dirty="0" smtClean="0">
                <a:latin typeface="Calibri" pitchFamily="34" charset="0"/>
              </a:rPr>
              <a:t>www.hercules.com</a:t>
            </a:r>
            <a:endParaRPr lang="fr-FR" sz="1200" b="1" dirty="0">
              <a:latin typeface="Calibri" pitchFamily="34" charset="0"/>
            </a:endParaRPr>
          </a:p>
        </p:txBody>
      </p:sp>
      <p:pic>
        <p:nvPicPr>
          <p:cNvPr id="174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sp>
        <p:nvSpPr>
          <p:cNvPr id="21" name="ZoneTexte 12"/>
          <p:cNvSpPr txBox="1">
            <a:spLocks noChangeArrowheads="1"/>
          </p:cNvSpPr>
          <p:nvPr/>
        </p:nvSpPr>
        <p:spPr bwMode="auto">
          <a:xfrm>
            <a:off x="528638" y="4511675"/>
            <a:ext cx="373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fr-FR" sz="1400" b="1" dirty="0" smtClean="0">
                <a:solidFill>
                  <a:prstClr val="white"/>
                </a:solidFill>
                <a:latin typeface="Calibri" pitchFamily="-106" charset="0"/>
              </a:rPr>
              <a:t>2.0</a:t>
            </a:r>
            <a:endParaRPr lang="fr-FR" sz="1400" b="1" dirty="0">
              <a:solidFill>
                <a:prstClr val="white"/>
              </a:solidFill>
              <a:latin typeface="Calibri" pitchFamily="-106" charset="0"/>
            </a:endParaRPr>
          </a:p>
        </p:txBody>
      </p:sp>
      <p:sp>
        <p:nvSpPr>
          <p:cNvPr id="40" name="ZoneTexte 39"/>
          <p:cNvSpPr txBox="1"/>
          <p:nvPr/>
        </p:nvSpPr>
        <p:spPr>
          <a:xfrm>
            <a:off x="0" y="2132082"/>
            <a:ext cx="1573825" cy="584775"/>
          </a:xfrm>
          <a:prstGeom prst="rect">
            <a:avLst/>
          </a:prstGeom>
          <a:noFill/>
        </p:spPr>
        <p:txBody>
          <a:bodyPr wrap="square" rtlCol="0">
            <a:spAutoFit/>
          </a:bodyPr>
          <a:lstStyle/>
          <a:p>
            <a:pPr algn="r"/>
            <a:r>
              <a:rPr lang="fr-FR" sz="1600" b="1" dirty="0">
                <a:latin typeface="+mn-lt"/>
              </a:rPr>
              <a:t>Un contrôleur DJ Complet</a:t>
            </a:r>
          </a:p>
        </p:txBody>
      </p:sp>
      <p:sp>
        <p:nvSpPr>
          <p:cNvPr id="2" name="Rectangle 1"/>
          <p:cNvSpPr/>
          <p:nvPr/>
        </p:nvSpPr>
        <p:spPr>
          <a:xfrm>
            <a:off x="-2" y="8612068"/>
            <a:ext cx="6858001" cy="553998"/>
          </a:xfrm>
          <a:prstGeom prst="rect">
            <a:avLst/>
          </a:prstGeom>
        </p:spPr>
        <p:txBody>
          <a:bodyPr wrap="square">
            <a:spAutoFit/>
          </a:bodyPr>
          <a:lstStyle/>
          <a:p>
            <a:pPr algn="just"/>
            <a:r>
              <a:rPr lang="fr-FR" sz="600" dirty="0">
                <a:solidFill>
                  <a:schemeClr val="bg1"/>
                </a:solidFill>
              </a:rPr>
              <a:t>© 2014 Guillemot Corporation S.A. Tous droits réservés. Hercules® est une marque déposée de Guillemot Corporation S.A. Apple et iPad sont des marques déposées de Apple, </a:t>
            </a:r>
            <a:r>
              <a:rPr lang="fr-FR" sz="600" dirty="0" err="1">
                <a:solidFill>
                  <a:schemeClr val="bg1"/>
                </a:solidFill>
              </a:rPr>
              <a:t>Inc</a:t>
            </a:r>
            <a:r>
              <a:rPr lang="fr-FR" sz="600" dirty="0">
                <a:solidFill>
                  <a:schemeClr val="bg1"/>
                </a:solidFill>
              </a:rPr>
              <a:t>, déposées aux Etats-Unis et dans d’autres pays. La marque et le logo </a:t>
            </a:r>
            <a:r>
              <a:rPr lang="fr-FR" sz="600" i="1" dirty="0">
                <a:solidFill>
                  <a:schemeClr val="bg1"/>
                </a:solidFill>
              </a:rPr>
              <a:t>Bluetooth®</a:t>
            </a:r>
            <a:r>
              <a:rPr lang="fr-FR" sz="600" dirty="0">
                <a:solidFill>
                  <a:schemeClr val="bg1"/>
                </a:solidFill>
              </a:rPr>
              <a:t> sont des marques déposées de </a:t>
            </a:r>
            <a:r>
              <a:rPr lang="fr-FR" sz="600" i="1" dirty="0">
                <a:solidFill>
                  <a:schemeClr val="bg1"/>
                </a:solidFill>
              </a:rPr>
              <a:t>Bluetooth</a:t>
            </a:r>
            <a:r>
              <a:rPr lang="fr-FR" sz="600" dirty="0">
                <a:solidFill>
                  <a:schemeClr val="bg1"/>
                </a:solidFill>
              </a:rPr>
              <a:t> SIG, Inc. et sont utilisées sous licence par Guillemot Corporation. Microsoft®, Windows® XP, Windows® Vista, Windows® 7, Windows® 8 sont des marques déposées de Microsoft Corporation. Toutes les autres marques et noms commerciaux sont reconnus par les présentes et sont la propriété de leurs détenteurs respectifs. Photos et illustrations non contractuelles. Les spécifications, la conception et le contenu sont susceptibles de changer sans préavis et peuvent varier selon les pays.</a:t>
            </a:r>
          </a:p>
        </p:txBody>
      </p:sp>
      <p:pic>
        <p:nvPicPr>
          <p:cNvPr id="3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1551348" y="971600"/>
            <a:ext cx="5339565" cy="3487568"/>
            <a:chOff x="-601561" y="910857"/>
            <a:chExt cx="10000509" cy="6020068"/>
          </a:xfrm>
        </p:grpSpPr>
        <p:pic>
          <p:nvPicPr>
            <p:cNvPr id="35" name="Imag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3262" y="1822088"/>
              <a:ext cx="6376674" cy="3896856"/>
            </a:xfrm>
            <a:prstGeom prst="rect">
              <a:avLst/>
            </a:prstGeom>
          </p:spPr>
        </p:pic>
        <p:cxnSp>
          <p:nvCxnSpPr>
            <p:cNvPr id="36" name="Connecteur droit 35"/>
            <p:cNvCxnSpPr/>
            <p:nvPr/>
          </p:nvCxnSpPr>
          <p:spPr>
            <a:xfrm flipH="1">
              <a:off x="1259633" y="4310591"/>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469549" y="3986179"/>
              <a:ext cx="1486727" cy="690650"/>
            </a:xfrm>
            <a:prstGeom prst="rect">
              <a:avLst/>
            </a:prstGeom>
            <a:noFill/>
          </p:spPr>
          <p:txBody>
            <a:bodyPr wrap="none" rtlCol="0">
              <a:spAutoFit/>
            </a:bodyPr>
            <a:lstStyle/>
            <a:p>
              <a:r>
                <a:rPr lang="fr-FR" sz="1000" dirty="0" err="1" smtClean="0"/>
                <a:t>Jog</a:t>
              </a:r>
              <a:r>
                <a:rPr lang="fr-FR" sz="1000" dirty="0" smtClean="0"/>
                <a:t> </a:t>
              </a:r>
              <a:r>
                <a:rPr lang="fr-FR" sz="1000" dirty="0" err="1" smtClean="0"/>
                <a:t>wheel</a:t>
              </a:r>
              <a:r>
                <a:rPr lang="fr-FR" sz="1000" dirty="0" smtClean="0"/>
                <a:t> </a:t>
              </a:r>
            </a:p>
            <a:p>
              <a:r>
                <a:rPr lang="fr-FR" sz="1000" dirty="0" smtClean="0"/>
                <a:t>capacitif</a:t>
              </a:r>
              <a:endParaRPr lang="fr-FR" sz="1000" dirty="0"/>
            </a:p>
          </p:txBody>
        </p:sp>
        <p:cxnSp>
          <p:nvCxnSpPr>
            <p:cNvPr id="39" name="Connecteur droit 38"/>
            <p:cNvCxnSpPr/>
            <p:nvPr/>
          </p:nvCxnSpPr>
          <p:spPr>
            <a:xfrm flipH="1">
              <a:off x="3203848" y="3986180"/>
              <a:ext cx="720080" cy="20162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069184" y="5974786"/>
              <a:ext cx="2585559" cy="425015"/>
            </a:xfrm>
            <a:prstGeom prst="rect">
              <a:avLst/>
            </a:prstGeom>
            <a:noFill/>
          </p:spPr>
          <p:txBody>
            <a:bodyPr wrap="none" rtlCol="0">
              <a:spAutoFit/>
            </a:bodyPr>
            <a:lstStyle/>
            <a:p>
              <a:r>
                <a:rPr lang="fr-FR" sz="1000" dirty="0"/>
                <a:t>Égaliseur à 3 bandes</a:t>
              </a:r>
            </a:p>
          </p:txBody>
        </p:sp>
        <p:cxnSp>
          <p:nvCxnSpPr>
            <p:cNvPr id="42" name="Connecteur droit 41"/>
            <p:cNvCxnSpPr/>
            <p:nvPr/>
          </p:nvCxnSpPr>
          <p:spPr>
            <a:xfrm flipH="1">
              <a:off x="740897" y="2708920"/>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601561" y="2030171"/>
              <a:ext cx="1327606" cy="690650"/>
            </a:xfrm>
            <a:prstGeom prst="rect">
              <a:avLst/>
            </a:prstGeom>
            <a:noFill/>
          </p:spPr>
          <p:txBody>
            <a:bodyPr wrap="none" rtlCol="0">
              <a:spAutoFit/>
            </a:bodyPr>
            <a:lstStyle/>
            <a:p>
              <a:r>
                <a:rPr lang="fr-FR" sz="1000" dirty="0" smtClean="0"/>
                <a:t>8 pads /</a:t>
              </a:r>
            </a:p>
            <a:p>
              <a:r>
                <a:rPr lang="fr-FR" sz="1000" dirty="0" smtClean="0"/>
                <a:t>4 modes </a:t>
              </a:r>
              <a:endParaRPr lang="fr-FR" sz="1000" dirty="0"/>
            </a:p>
          </p:txBody>
        </p:sp>
        <p:cxnSp>
          <p:nvCxnSpPr>
            <p:cNvPr id="44" name="Connecteur droit 43"/>
            <p:cNvCxnSpPr>
              <a:stCxn id="45" idx="2"/>
            </p:cNvCxnSpPr>
            <p:nvPr/>
          </p:nvCxnSpPr>
          <p:spPr>
            <a:xfrm>
              <a:off x="2704465" y="1628442"/>
              <a:ext cx="859425" cy="82859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069182" y="1229991"/>
              <a:ext cx="1270563" cy="398451"/>
            </a:xfrm>
            <a:prstGeom prst="rect">
              <a:avLst/>
            </a:prstGeom>
            <a:noFill/>
          </p:spPr>
          <p:txBody>
            <a:bodyPr wrap="none" rtlCol="0">
              <a:spAutoFit/>
            </a:bodyPr>
            <a:lstStyle/>
            <a:p>
              <a:r>
                <a:rPr lang="fr-FR" sz="900" dirty="0" smtClean="0"/>
                <a:t>Encodeur</a:t>
              </a:r>
              <a:endParaRPr lang="fr-FR" sz="900" dirty="0"/>
            </a:p>
          </p:txBody>
        </p:sp>
        <p:cxnSp>
          <p:nvCxnSpPr>
            <p:cNvPr id="46" name="Connecteur droit 45"/>
            <p:cNvCxnSpPr/>
            <p:nvPr/>
          </p:nvCxnSpPr>
          <p:spPr>
            <a:xfrm>
              <a:off x="4652108" y="1634302"/>
              <a:ext cx="0" cy="78504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702992" y="1116119"/>
              <a:ext cx="2333369" cy="425015"/>
            </a:xfrm>
            <a:prstGeom prst="rect">
              <a:avLst/>
            </a:prstGeom>
            <a:noFill/>
          </p:spPr>
          <p:txBody>
            <a:bodyPr wrap="none" rtlCol="0">
              <a:spAutoFit/>
            </a:bodyPr>
            <a:lstStyle/>
            <a:p>
              <a:r>
                <a:rPr lang="fr-FR" sz="1000" dirty="0" smtClean="0"/>
                <a:t>Affichage du mode</a:t>
              </a:r>
              <a:endParaRPr lang="fr-FR" sz="1000" dirty="0"/>
            </a:p>
          </p:txBody>
        </p:sp>
        <p:cxnSp>
          <p:nvCxnSpPr>
            <p:cNvPr id="49" name="Connecteur droit 48"/>
            <p:cNvCxnSpPr/>
            <p:nvPr/>
          </p:nvCxnSpPr>
          <p:spPr>
            <a:xfrm>
              <a:off x="7269768" y="5490103"/>
              <a:ext cx="177392" cy="662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4689733" y="1471701"/>
              <a:ext cx="2298130" cy="19470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553236" y="910857"/>
              <a:ext cx="1787849" cy="690650"/>
            </a:xfrm>
            <a:prstGeom prst="rect">
              <a:avLst/>
            </a:prstGeom>
            <a:noFill/>
          </p:spPr>
          <p:txBody>
            <a:bodyPr wrap="square" rtlCol="0">
              <a:spAutoFit/>
            </a:bodyPr>
            <a:lstStyle/>
            <a:p>
              <a:r>
                <a:rPr lang="fr-FR" sz="1000" dirty="0"/>
                <a:t>Encodeur </a:t>
              </a:r>
              <a:r>
                <a:rPr lang="fr-FR" sz="1000" dirty="0" smtClean="0"/>
                <a:t>de </a:t>
              </a:r>
              <a:r>
                <a:rPr lang="fr-FR" sz="1000" dirty="0"/>
                <a:t>navigation</a:t>
              </a:r>
            </a:p>
          </p:txBody>
        </p:sp>
        <p:cxnSp>
          <p:nvCxnSpPr>
            <p:cNvPr id="52" name="Connecteur droit 51"/>
            <p:cNvCxnSpPr/>
            <p:nvPr/>
          </p:nvCxnSpPr>
          <p:spPr>
            <a:xfrm>
              <a:off x="4523056" y="5490103"/>
              <a:ext cx="0" cy="10158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3851920" y="6505910"/>
              <a:ext cx="1516750" cy="425015"/>
            </a:xfrm>
            <a:prstGeom prst="rect">
              <a:avLst/>
            </a:prstGeom>
            <a:noFill/>
          </p:spPr>
          <p:txBody>
            <a:bodyPr wrap="none" rtlCol="0">
              <a:spAutoFit/>
            </a:bodyPr>
            <a:lstStyle/>
            <a:p>
              <a:r>
                <a:rPr lang="fr-FR" sz="1000" dirty="0" err="1" smtClean="0"/>
                <a:t>Crossfader</a:t>
              </a:r>
              <a:endParaRPr lang="fr-FR" sz="1000" dirty="0"/>
            </a:p>
          </p:txBody>
        </p:sp>
        <p:sp>
          <p:nvSpPr>
            <p:cNvPr id="54" name="ZoneTexte 53"/>
            <p:cNvSpPr txBox="1"/>
            <p:nvPr/>
          </p:nvSpPr>
          <p:spPr>
            <a:xfrm>
              <a:off x="6840407" y="6186447"/>
              <a:ext cx="2558541" cy="690650"/>
            </a:xfrm>
            <a:prstGeom prst="rect">
              <a:avLst/>
            </a:prstGeom>
            <a:noFill/>
          </p:spPr>
          <p:txBody>
            <a:bodyPr wrap="none" rtlCol="0">
              <a:spAutoFit/>
            </a:bodyPr>
            <a:lstStyle/>
            <a:p>
              <a:r>
                <a:rPr lang="fr-FR" sz="1000" dirty="0" smtClean="0"/>
                <a:t>Boutons de transport</a:t>
              </a:r>
            </a:p>
            <a:p>
              <a:r>
                <a:rPr lang="fr-FR" sz="1000" dirty="0" smtClean="0"/>
                <a:t>Play / </a:t>
              </a:r>
              <a:r>
                <a:rPr lang="fr-FR" sz="1000" dirty="0" err="1" smtClean="0"/>
                <a:t>Cue</a:t>
              </a:r>
              <a:r>
                <a:rPr lang="fr-FR" sz="1000" dirty="0" smtClean="0"/>
                <a:t> / SYNC</a:t>
              </a:r>
              <a:endParaRPr lang="fr-FR" sz="1000" dirty="0"/>
            </a:p>
          </p:txBody>
        </p:sp>
        <p:cxnSp>
          <p:nvCxnSpPr>
            <p:cNvPr id="55" name="Connecteur droit 54"/>
            <p:cNvCxnSpPr/>
            <p:nvPr/>
          </p:nvCxnSpPr>
          <p:spPr>
            <a:xfrm flipH="1">
              <a:off x="5947340" y="3429000"/>
              <a:ext cx="20810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7960229" y="3131676"/>
              <a:ext cx="1296143" cy="690650"/>
            </a:xfrm>
            <a:prstGeom prst="rect">
              <a:avLst/>
            </a:prstGeom>
            <a:noFill/>
          </p:spPr>
          <p:txBody>
            <a:bodyPr wrap="square" rtlCol="0">
              <a:spAutoFit/>
            </a:bodyPr>
            <a:lstStyle/>
            <a:p>
              <a:r>
                <a:rPr lang="fr-FR" sz="1000" dirty="0" smtClean="0"/>
                <a:t>Pitch fader</a:t>
              </a:r>
              <a:endParaRPr lang="fr-FR" sz="1000" dirty="0"/>
            </a:p>
          </p:txBody>
        </p:sp>
        <p:cxnSp>
          <p:nvCxnSpPr>
            <p:cNvPr id="57" name="Connecteur droit 56"/>
            <p:cNvCxnSpPr/>
            <p:nvPr/>
          </p:nvCxnSpPr>
          <p:spPr>
            <a:xfrm>
              <a:off x="5369582" y="5124168"/>
              <a:ext cx="282538" cy="92440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5194944" y="6119900"/>
              <a:ext cx="1975884" cy="483420"/>
            </a:xfrm>
            <a:prstGeom prst="rect">
              <a:avLst/>
            </a:prstGeom>
            <a:noFill/>
          </p:spPr>
          <p:txBody>
            <a:bodyPr wrap="none" rtlCol="0">
              <a:spAutoFit/>
            </a:bodyPr>
            <a:lstStyle/>
            <a:p>
              <a:r>
                <a:rPr lang="fr-FR" sz="900" dirty="0" smtClean="0"/>
                <a:t>Volume Fader</a:t>
              </a:r>
              <a:endParaRPr lang="fr-FR" sz="900" dirty="0"/>
            </a:p>
          </p:txBody>
        </p:sp>
      </p:grpSp>
      <p:sp>
        <p:nvSpPr>
          <p:cNvPr id="60" name="ZoneTexte 59"/>
          <p:cNvSpPr txBox="1"/>
          <p:nvPr/>
        </p:nvSpPr>
        <p:spPr>
          <a:xfrm>
            <a:off x="0" y="4860032"/>
            <a:ext cx="1501817" cy="584775"/>
          </a:xfrm>
          <a:prstGeom prst="rect">
            <a:avLst/>
          </a:prstGeom>
          <a:noFill/>
        </p:spPr>
        <p:txBody>
          <a:bodyPr wrap="square" rtlCol="0">
            <a:spAutoFit/>
          </a:bodyPr>
          <a:lstStyle/>
          <a:p>
            <a:pPr algn="r"/>
            <a:r>
              <a:rPr lang="fr-FR" sz="1600" b="1" dirty="0" smtClean="0">
                <a:latin typeface="+mn-lt"/>
              </a:rPr>
              <a:t>Dans un design</a:t>
            </a:r>
          </a:p>
          <a:p>
            <a:pPr algn="r"/>
            <a:r>
              <a:rPr lang="fr-FR" sz="1600" b="1" dirty="0" smtClean="0">
                <a:latin typeface="+mn-lt"/>
              </a:rPr>
              <a:t>fin et soigné</a:t>
            </a:r>
            <a:endParaRPr lang="fr-FR" sz="1600" b="1" dirty="0">
              <a:latin typeface="+mn-lt"/>
            </a:endParaRPr>
          </a:p>
        </p:txBody>
      </p:sp>
      <p:sp>
        <p:nvSpPr>
          <p:cNvPr id="63" name="ZoneTexte 62"/>
          <p:cNvSpPr txBox="1"/>
          <p:nvPr/>
        </p:nvSpPr>
        <p:spPr>
          <a:xfrm>
            <a:off x="0" y="6732238"/>
            <a:ext cx="1549184" cy="830997"/>
          </a:xfrm>
          <a:prstGeom prst="rect">
            <a:avLst/>
          </a:prstGeom>
          <a:noFill/>
        </p:spPr>
        <p:txBody>
          <a:bodyPr wrap="square" rtlCol="0">
            <a:spAutoFit/>
          </a:bodyPr>
          <a:lstStyle/>
          <a:p>
            <a:pPr algn="r"/>
            <a:r>
              <a:rPr lang="fr-FR" sz="1600" b="1" dirty="0" smtClean="0">
                <a:latin typeface="+mn-lt"/>
              </a:rPr>
              <a:t>Avec un rétroéclairage </a:t>
            </a:r>
          </a:p>
          <a:p>
            <a:pPr algn="r"/>
            <a:r>
              <a:rPr lang="fr-FR" sz="1600" b="1" dirty="0" smtClean="0">
                <a:latin typeface="+mn-lt"/>
              </a:rPr>
              <a:t>tendance</a:t>
            </a:r>
            <a:endParaRPr lang="fr-FR" sz="1600" b="1" strike="sngStrike" dirty="0">
              <a:latin typeface="+mn-lt"/>
            </a:endParaRPr>
          </a:p>
        </p:txBody>
      </p:sp>
      <p:sp>
        <p:nvSpPr>
          <p:cNvPr id="5" name="Rectangle 4"/>
          <p:cNvSpPr/>
          <p:nvPr/>
        </p:nvSpPr>
        <p:spPr>
          <a:xfrm>
            <a:off x="2209906" y="613955"/>
            <a:ext cx="3316934" cy="400110"/>
          </a:xfrm>
          <a:prstGeom prst="rect">
            <a:avLst/>
          </a:prstGeom>
        </p:spPr>
        <p:txBody>
          <a:bodyPr wrap="none">
            <a:spAutoFit/>
          </a:bodyPr>
          <a:lstStyle/>
          <a:p>
            <a:r>
              <a:rPr lang="fr-FR" sz="2000" b="1" dirty="0"/>
              <a:t>1 </a:t>
            </a:r>
            <a:r>
              <a:rPr lang="fr-FR" sz="2000" b="1" dirty="0" smtClean="0"/>
              <a:t>contrôleur DJ. </a:t>
            </a:r>
            <a:r>
              <a:rPr lang="fr-FR" sz="2000" b="1" dirty="0"/>
              <a:t>3 </a:t>
            </a:r>
            <a:r>
              <a:rPr lang="fr-FR" sz="2000" b="1" dirty="0" smtClean="0"/>
              <a:t>modes.</a:t>
            </a:r>
            <a:endParaRPr lang="fr-FR" sz="2000" b="1" dirty="0"/>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1256" y="4636537"/>
            <a:ext cx="4101782" cy="80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2165" y="6147951"/>
            <a:ext cx="4260873" cy="234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Rectangle à coins arrondis 63"/>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800" dirty="0" smtClean="0">
                <a:solidFill>
                  <a:schemeClr val="bg1"/>
                </a:solidFill>
              </a:rPr>
              <a:t>Numéro de référence / </a:t>
            </a:r>
            <a:r>
              <a:rPr lang="fr-FR" sz="800" dirty="0">
                <a:solidFill>
                  <a:schemeClr val="bg1"/>
                </a:solidFill>
              </a:rPr>
              <a:t>C</a:t>
            </a:r>
            <a:r>
              <a:rPr lang="fr-FR" sz="800" dirty="0" smtClean="0">
                <a:solidFill>
                  <a:schemeClr val="bg1"/>
                </a:solidFill>
              </a:rPr>
              <a:t>ode-barres</a:t>
            </a:r>
          </a:p>
          <a:p>
            <a:pPr algn="ctr"/>
            <a:r>
              <a:rPr lang="fr-FR" sz="800" dirty="0" smtClean="0">
                <a:solidFill>
                  <a:schemeClr val="bg1"/>
                </a:solidFill>
              </a:rPr>
              <a:t>EMEA : </a:t>
            </a:r>
            <a:r>
              <a:rPr lang="fr-FR" sz="800" dirty="0" smtClean="0">
                <a:solidFill>
                  <a:srgbClr val="FFFFFF"/>
                </a:solidFill>
              </a:rPr>
              <a:t>4780773 / </a:t>
            </a:r>
            <a:r>
              <a:rPr lang="fr-FR" sz="800" dirty="0">
                <a:solidFill>
                  <a:srgbClr val="FFFFFF"/>
                </a:solidFill>
              </a:rPr>
              <a:t>3 36293 474451 9</a:t>
            </a:r>
            <a:endParaRPr lang="fr-FR" sz="800" dirty="0" smtClean="0">
              <a:solidFill>
                <a:srgbClr val="FFFFFF"/>
              </a:solidFill>
            </a:endParaRPr>
          </a:p>
          <a:p>
            <a:pPr algn="ctr"/>
            <a:r>
              <a:rPr lang="fr-FR" sz="800" dirty="0" smtClean="0">
                <a:solidFill>
                  <a:schemeClr val="bg1"/>
                </a:solidFill>
              </a:rPr>
              <a:t>USA : </a:t>
            </a:r>
            <a:r>
              <a:rPr lang="en-US" sz="800" dirty="0" smtClean="0">
                <a:solidFill>
                  <a:srgbClr val="FFFFFF"/>
                </a:solidFill>
                <a:ea typeface="ＭＳ Ｐゴシック" pitchFamily="34" charset="-128"/>
              </a:rPr>
              <a:t>4780773 </a:t>
            </a:r>
            <a:r>
              <a:rPr lang="en-US" sz="800" dirty="0">
                <a:solidFill>
                  <a:srgbClr val="FFFFFF"/>
                </a:solidFill>
                <a:ea typeface="ＭＳ Ｐゴシック" pitchFamily="34" charset="-128"/>
              </a:rPr>
              <a:t>/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4149" y="5503741"/>
            <a:ext cx="4175996" cy="6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6422</TotalTime>
  <Words>1400</Words>
  <Application>Microsoft Office PowerPoint</Application>
  <PresentationFormat>Affichage à l'écran (4:3)</PresentationFormat>
  <Paragraphs>152</Paragraphs>
  <Slides>4</Slides>
  <Notes>3</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Estelle Gindreau;Nicolas Robic</dc:creator>
  <cp:lastModifiedBy>Estelle Gindreau</cp:lastModifiedBy>
  <cp:revision>387</cp:revision>
  <cp:lastPrinted>2014-09-18T10:11:47Z</cp:lastPrinted>
  <dcterms:created xsi:type="dcterms:W3CDTF">2011-08-29T05:58:34Z</dcterms:created>
  <dcterms:modified xsi:type="dcterms:W3CDTF">2014-11-04T14:54:08Z</dcterms:modified>
</cp:coreProperties>
</file>