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62" r:id="rId2"/>
    <p:sldId id="257" r:id="rId3"/>
    <p:sldId id="261" r:id="rId4"/>
    <p:sldId id="258" r:id="rId5"/>
  </p:sldIdLst>
  <p:sldSz cx="6858000" cy="9144000" type="screen4x3"/>
  <p:notesSz cx="6799263" cy="9929813"/>
  <p:defaultTextStyle>
    <a:defPPr>
      <a:defRPr lang="fr-FR"/>
    </a:defPPr>
    <a:lvl1pPr algn="l" defTabSz="912813" rtl="0" fontAlgn="base">
      <a:spcBef>
        <a:spcPct val="0"/>
      </a:spcBef>
      <a:spcAft>
        <a:spcPct val="0"/>
      </a:spcAft>
      <a:defRPr kern="1200">
        <a:solidFill>
          <a:schemeClr val="tx1"/>
        </a:solidFill>
        <a:latin typeface="Arial" charset="0"/>
        <a:ea typeface="ＭＳ Ｐゴシック" pitchFamily="34" charset="-128"/>
        <a:cs typeface="+mn-cs"/>
      </a:defRPr>
    </a:lvl1pPr>
    <a:lvl2pPr marL="4556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2pPr>
    <a:lvl3pPr marL="9128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3pPr>
    <a:lvl4pPr marL="13700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4pPr>
    <a:lvl5pPr marL="1827213" indent="1588" algn="l" defTabSz="912813"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10F"/>
    <a:srgbClr val="5EB6E4"/>
    <a:srgbClr val="DE952E"/>
    <a:srgbClr val="99CC00"/>
    <a:srgbClr val="66FF33"/>
    <a:srgbClr val="99FF33"/>
    <a:srgbClr val="A4C408"/>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58" autoAdjust="0"/>
    <p:restoredTop sz="94639" autoAdjust="0"/>
  </p:normalViewPr>
  <p:slideViewPr>
    <p:cSldViewPr>
      <p:cViewPr>
        <p:scale>
          <a:sx n="100" d="100"/>
          <a:sy n="100" d="100"/>
        </p:scale>
        <p:origin x="-1368" y="93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83A712A-DC56-4115-9E2B-87F9B58A049F}" type="datetime1">
              <a:rPr lang="fr-FR"/>
              <a:pPr>
                <a:defRPr/>
              </a:pPr>
              <a:t>04/11/2014</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D61570FE-5DB2-485F-BED0-8F3449A08FEA}" type="slidenum">
              <a:rPr lang="fr-FR"/>
              <a:pPr>
                <a:defRPr/>
              </a:pPr>
              <a:t>‹N°›</a:t>
            </a:fld>
            <a:endParaRPr lang="fr-FR"/>
          </a:p>
        </p:txBody>
      </p:sp>
    </p:spTree>
    <p:extLst>
      <p:ext uri="{BB962C8B-B14F-4D97-AF65-F5344CB8AC3E}">
        <p14:creationId xmlns:p14="http://schemas.microsoft.com/office/powerpoint/2010/main" val="3305107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4851A89-8117-40B1-AA2B-112BC86D2C6B}" type="datetime1">
              <a:rPr lang="fr-FR"/>
              <a:pPr>
                <a:defRPr/>
              </a:pPr>
              <a:t>04/11/2014</a:t>
            </a:fld>
            <a:endParaRPr lang="fr-FR"/>
          </a:p>
        </p:txBody>
      </p:sp>
      <p:sp>
        <p:nvSpPr>
          <p:cNvPr id="4" name="Espace réservé de l'image des diapositives 3"/>
          <p:cNvSpPr>
            <a:spLocks noGrp="1" noRot="1" noChangeAspect="1"/>
          </p:cNvSpPr>
          <p:nvPr>
            <p:ph type="sldImg" idx="2"/>
          </p:nvPr>
        </p:nvSpPr>
        <p:spPr>
          <a:xfrm>
            <a:off x="2003425" y="744538"/>
            <a:ext cx="2792413"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6463"/>
            <a:ext cx="5440363" cy="4468812"/>
          </a:xfrm>
          <a:prstGeom prst="rect">
            <a:avLst/>
          </a:prstGeom>
        </p:spPr>
        <p:txBody>
          <a:bodyPr vert="horz" wrap="square" lIns="91440" tIns="45720" rIns="91440" bIns="45720"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6AE22C07-D5D6-4717-B245-ACAC80BE67A9}" type="slidenum">
              <a:rPr lang="fr-FR"/>
              <a:pPr>
                <a:defRPr/>
              </a:pPr>
              <a:t>‹N°›</a:t>
            </a:fld>
            <a:endParaRPr lang="fr-FR"/>
          </a:p>
        </p:txBody>
      </p:sp>
    </p:spTree>
    <p:extLst>
      <p:ext uri="{BB962C8B-B14F-4D97-AF65-F5344CB8AC3E}">
        <p14:creationId xmlns:p14="http://schemas.microsoft.com/office/powerpoint/2010/main" val="6810499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pPr algn="r" defTabSz="914400">
              <a:buNone/>
            </a:pPr>
            <a:fld id="{2BA6C82C-A63B-402B-9D91-3EB4CE21C774}" type="slidenum">
              <a:rPr lang="fr-FR" sz="1200" b="0" i="0">
                <a:latin typeface="Calibri"/>
                <a:ea typeface="ＭＳ Ｐゴシック"/>
                <a:cs typeface="+mn-cs"/>
              </a:rPr>
              <a:pPr algn="r" defTabSz="914400">
                <a:buNone/>
              </a:pPr>
              <a:t>1</a:t>
            </a:fld>
            <a:endParaRPr lang="fr-FR" sz="1200" b="0" i="0">
              <a:latin typeface="Calibri"/>
              <a:ea typeface="ＭＳ Ｐゴシック"/>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pPr algn="r" defTabSz="914400">
              <a:buNone/>
            </a:pPr>
            <a:fld id="{2BA6C82C-A63B-402B-9D91-3EB4CE21C774}" type="slidenum">
              <a:rPr lang="fr-FR" sz="1200" b="0" i="0">
                <a:latin typeface="Calibri"/>
                <a:ea typeface="ＭＳ Ｐゴシック"/>
                <a:cs typeface="+mn-cs"/>
              </a:rPr>
              <a:pPr algn="r" defTabSz="914400">
                <a:buNone/>
              </a:pPr>
              <a:t>2</a:t>
            </a:fld>
            <a:endParaRPr lang="fr-FR" sz="1200" b="0" i="0">
              <a:latin typeface="Calibri"/>
              <a:ea typeface="ＭＳ Ｐゴシック"/>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8435" name="Espace réservé du numéro de diapositive 3"/>
          <p:cNvSpPr>
            <a:spLocks noGrp="1"/>
          </p:cNvSpPr>
          <p:nvPr>
            <p:ph type="sldNum" sz="quarter" idx="5"/>
          </p:nvPr>
        </p:nvSpPr>
        <p:spPr bwMode="auto">
          <a:noFill/>
          <a:ln>
            <a:miter lim="800000"/>
            <a:headEnd/>
            <a:tailEnd/>
          </a:ln>
        </p:spPr>
        <p:txBody>
          <a:bodyPr/>
          <a:lstStyle/>
          <a:p>
            <a:pPr algn="r" defTabSz="914400">
              <a:buNone/>
            </a:pPr>
            <a:fld id="{149AAF93-064D-45EC-A69A-D1D092FA6883}" type="slidenum">
              <a:rPr lang="fr-FR" sz="1200" b="0" i="0">
                <a:latin typeface="Calibri"/>
                <a:ea typeface="ＭＳ Ｐゴシック"/>
                <a:cs typeface="+mn-cs"/>
              </a:rPr>
              <a:pPr algn="r" defTabSz="914400">
                <a:buNone/>
              </a:pPr>
              <a:t>4</a:t>
            </a:fld>
            <a:endParaRPr lang="fr-FR" sz="1200" b="0" i="0">
              <a:latin typeface="Calibri"/>
              <a:ea typeface="ＭＳ Ｐゴシック"/>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9"/>
            <a:ext cx="5829300" cy="1960033"/>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5" indent="0" algn="ctr">
              <a:buNone/>
              <a:defRPr>
                <a:solidFill>
                  <a:schemeClr val="tx1">
                    <a:tint val="75000"/>
                  </a:schemeClr>
                </a:solidFill>
              </a:defRPr>
            </a:lvl4pPr>
            <a:lvl5pPr marL="1828686" indent="0" algn="ctr">
              <a:buNone/>
              <a:defRPr>
                <a:solidFill>
                  <a:schemeClr val="tx1">
                    <a:tint val="75000"/>
                  </a:schemeClr>
                </a:solidFill>
              </a:defRPr>
            </a:lvl5pPr>
            <a:lvl6pPr marL="2285857" indent="0" algn="ctr">
              <a:buNone/>
              <a:defRPr>
                <a:solidFill>
                  <a:schemeClr val="tx1">
                    <a:tint val="75000"/>
                  </a:schemeClr>
                </a:solidFill>
              </a:defRPr>
            </a:lvl6pPr>
            <a:lvl7pPr marL="2743029" indent="0" algn="ctr">
              <a:buNone/>
              <a:defRPr>
                <a:solidFill>
                  <a:schemeClr val="tx1">
                    <a:tint val="75000"/>
                  </a:schemeClr>
                </a:solidFill>
              </a:defRPr>
            </a:lvl7pPr>
            <a:lvl8pPr marL="3200200" indent="0" algn="ctr">
              <a:buNone/>
              <a:defRPr>
                <a:solidFill>
                  <a:schemeClr val="tx1">
                    <a:tint val="75000"/>
                  </a:schemeClr>
                </a:solidFill>
              </a:defRPr>
            </a:lvl8pPr>
            <a:lvl9pPr marL="3657372"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18B36BE4-1E57-48E6-A21E-C784B5296ED7}"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992CC429-8202-4309-AD57-DE2527CF99CC}"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33F185F3-3B94-47B6-8A3A-826B7B1E3285}"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E1675841-4A17-4DF7-8215-11DB022D72E4}"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6"/>
            <a:ext cx="1543050" cy="7802033"/>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342900" y="366186"/>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DC6238BF-FDD0-42C2-A959-5C81336F78F2}"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1E9E98EA-E67F-4E27-8795-269BDBB4614A}"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629BE168-5D39-4726-B75C-0906C6672D71}"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22E7BEF-5962-4140-9EE5-94E9A2DD9C18}"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6" y="5875867"/>
            <a:ext cx="5829300" cy="181610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541736" y="3875619"/>
            <a:ext cx="5829300" cy="2000249"/>
          </a:xfrm>
        </p:spPr>
        <p:txBody>
          <a:bodyPr anchor="b"/>
          <a:lstStyle>
            <a:lvl1pPr marL="0" indent="0">
              <a:buNone/>
              <a:defRPr sz="2000">
                <a:solidFill>
                  <a:schemeClr val="tx1">
                    <a:tint val="75000"/>
                  </a:schemeClr>
                </a:solidFill>
              </a:defRPr>
            </a:lvl1pPr>
            <a:lvl2pPr marL="457172" indent="0">
              <a:buNone/>
              <a:defRPr sz="1800">
                <a:solidFill>
                  <a:schemeClr val="tx1">
                    <a:tint val="75000"/>
                  </a:schemeClr>
                </a:solidFill>
              </a:defRPr>
            </a:lvl2pPr>
            <a:lvl3pPr marL="914343" indent="0">
              <a:buNone/>
              <a:defRPr sz="1600">
                <a:solidFill>
                  <a:schemeClr val="tx1">
                    <a:tint val="75000"/>
                  </a:schemeClr>
                </a:solidFill>
              </a:defRPr>
            </a:lvl3pPr>
            <a:lvl4pPr marL="1371515" indent="0">
              <a:buNone/>
              <a:defRPr sz="1400">
                <a:solidFill>
                  <a:schemeClr val="tx1">
                    <a:tint val="75000"/>
                  </a:schemeClr>
                </a:solidFill>
              </a:defRPr>
            </a:lvl4pPr>
            <a:lvl5pPr marL="1828686" indent="0">
              <a:buNone/>
              <a:defRPr sz="1400">
                <a:solidFill>
                  <a:schemeClr val="tx1">
                    <a:tint val="75000"/>
                  </a:schemeClr>
                </a:solidFill>
              </a:defRPr>
            </a:lvl5pPr>
            <a:lvl6pPr marL="2285857" indent="0">
              <a:buNone/>
              <a:defRPr sz="1400">
                <a:solidFill>
                  <a:schemeClr val="tx1">
                    <a:tint val="75000"/>
                  </a:schemeClr>
                </a:solidFill>
              </a:defRPr>
            </a:lvl6pPr>
            <a:lvl7pPr marL="2743029" indent="0">
              <a:buNone/>
              <a:defRPr sz="1400">
                <a:solidFill>
                  <a:schemeClr val="tx1">
                    <a:tint val="75000"/>
                  </a:schemeClr>
                </a:solidFill>
              </a:defRPr>
            </a:lvl7pPr>
            <a:lvl8pPr marL="3200200" indent="0">
              <a:buNone/>
              <a:defRPr sz="1400">
                <a:solidFill>
                  <a:schemeClr val="tx1">
                    <a:tint val="75000"/>
                  </a:schemeClr>
                </a:solidFill>
              </a:defRPr>
            </a:lvl8pPr>
            <a:lvl9pPr marL="3657372"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795C33F-BF29-4852-A1AB-732BA9606D87}" type="datetime1">
              <a:rPr lang="en-US"/>
              <a:pPr>
                <a:defRPr/>
              </a:pPr>
              <a:t>11/4/2014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42E22355-03DA-4A13-A0F0-F71BE40F7CF1}"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342901"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B8C72CBB-2394-4B6D-B7D4-E3D671A84766}" type="datetime1">
              <a:rPr lang="en-US"/>
              <a:pPr>
                <a:defRPr/>
              </a:pPr>
              <a:t>11/4/2014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A42EF04-EFF7-434E-812B-8D273A6088D6}"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342901" y="2046817"/>
            <a:ext cx="303014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70" y="2046817"/>
            <a:ext cx="303133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0B4D1DAF-26EA-49BA-9335-BD440A048E91}" type="datetime1">
              <a:rPr lang="en-US"/>
              <a:pPr>
                <a:defRPr/>
              </a:pPr>
              <a:t>11/4/2014</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37CD9639-EDCB-4F93-9A4E-235535CABDE8}"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2403E6B4-7E5A-4231-97EF-3022A4FE0EEC}" type="datetime1">
              <a:rPr lang="en-US"/>
              <a:pPr>
                <a:defRPr/>
              </a:pPr>
              <a:t>11/4/2014</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301A4730-2818-4AA5-A5F2-7F5953E75429}"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F92E955-1150-4045-9F40-9C3923EFD73B}" type="datetime1">
              <a:rPr lang="en-US"/>
              <a:pPr>
                <a:defRPr/>
              </a:pPr>
              <a:t>11/4/2014</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B79E668D-5052-4174-9BC4-FDF202DFF39D}"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2681288"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1913468"/>
            <a:ext cx="2256235" cy="6254751"/>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1C76EEF-642E-4038-B571-886447C13D20}" type="datetime1">
              <a:rPr lang="en-US"/>
              <a:pPr>
                <a:defRPr/>
              </a:pPr>
              <a:t>11/4/2014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63A9049-CDF1-48D9-9223-7F38F0A80491}"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344216" y="817034"/>
            <a:ext cx="4114800" cy="5486400"/>
          </a:xfrm>
        </p:spPr>
        <p:txBody>
          <a:bodyPr rtlCol="0">
            <a:normAutofit/>
          </a:bodyPr>
          <a:lstStyle>
            <a:lvl1pPr marL="0" indent="0">
              <a:buNone/>
              <a:defRPr sz="3200"/>
            </a:lvl1pPr>
            <a:lvl2pPr marL="457172" indent="0">
              <a:buNone/>
              <a:defRPr sz="2800"/>
            </a:lvl2pPr>
            <a:lvl3pPr marL="914343" indent="0">
              <a:buNone/>
              <a:defRPr sz="2400"/>
            </a:lvl3pPr>
            <a:lvl4pPr marL="1371515" indent="0">
              <a:buNone/>
              <a:defRPr sz="2000"/>
            </a:lvl4pPr>
            <a:lvl5pPr marL="1828686" indent="0">
              <a:buNone/>
              <a:defRPr sz="2000"/>
            </a:lvl5pPr>
            <a:lvl6pPr marL="2285857" indent="0">
              <a:buNone/>
              <a:defRPr sz="2000"/>
            </a:lvl6pPr>
            <a:lvl7pPr marL="2743029" indent="0">
              <a:buNone/>
              <a:defRPr sz="2000"/>
            </a:lvl7pPr>
            <a:lvl8pPr marL="3200200" indent="0">
              <a:buNone/>
              <a:defRPr sz="2000"/>
            </a:lvl8pPr>
            <a:lvl9pPr marL="3657372" indent="0">
              <a:buNone/>
              <a:defRPr sz="2000"/>
            </a:lvl9pPr>
          </a:lstStyle>
          <a:p>
            <a:pPr lvl="0"/>
            <a:endParaRPr lang="fr-BE" noProof="0"/>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6AEDB35-3E7B-463E-A8B8-B5AE440836DB}" type="datetime1">
              <a:rPr lang="en-US"/>
              <a:pPr>
                <a:defRPr/>
              </a:pPr>
              <a:t>11/4/2014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53F036A1-1977-4231-B468-9E6DB1DF3CD1}"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342900" y="8475663"/>
            <a:ext cx="1600200" cy="485775"/>
          </a:xfrm>
          <a:prstGeom prst="rect">
            <a:avLst/>
          </a:prstGeom>
        </p:spPr>
        <p:txBody>
          <a:bodyPr vert="horz" wrap="square" lIns="91434" tIns="45717" rIns="91434" bIns="45717" numCol="1" anchor="ctr" anchorCtr="0" compatLnSpc="1">
            <a:prstTxWarp prst="textNoShape">
              <a:avLst/>
            </a:prstTxWarp>
          </a:bodyPr>
          <a:lstStyle>
            <a:lvl1pPr>
              <a:defRPr sz="1200">
                <a:solidFill>
                  <a:srgbClr val="898989"/>
                </a:solidFill>
                <a:latin typeface="Calibri" pitchFamily="-106" charset="0"/>
                <a:ea typeface="ＭＳ Ｐゴシック" pitchFamily="-106" charset="-128"/>
              </a:defRPr>
            </a:lvl1pPr>
          </a:lstStyle>
          <a:p>
            <a:pPr>
              <a:defRPr/>
            </a:pPr>
            <a:fld id="{AAD33ACA-40FC-4773-A58E-584DA6E1BF42}" type="datetime1">
              <a:rPr lang="en-US"/>
              <a:pPr>
                <a:defRPr/>
              </a:pPr>
              <a:t>11/4/2014</a:t>
            </a:fld>
            <a:endParaRPr lang="fr-BE"/>
          </a:p>
        </p:txBody>
      </p:sp>
      <p:sp>
        <p:nvSpPr>
          <p:cNvPr id="5" name="Espace réservé du pied de page 4"/>
          <p:cNvSpPr>
            <a:spLocks noGrp="1"/>
          </p:cNvSpPr>
          <p:nvPr>
            <p:ph type="ftr" sz="quarter" idx="3"/>
          </p:nvPr>
        </p:nvSpPr>
        <p:spPr>
          <a:xfrm>
            <a:off x="2343150" y="8475663"/>
            <a:ext cx="2171700" cy="485775"/>
          </a:xfrm>
          <a:prstGeom prst="rect">
            <a:avLst/>
          </a:prstGeom>
        </p:spPr>
        <p:txBody>
          <a:bodyPr vert="horz" lIns="91434" tIns="45717" rIns="91434" bIns="45717" rtlCol="0" anchor="ctr"/>
          <a:lstStyle>
            <a:lvl1pPr algn="ctr" defTabSz="914343" fontAlgn="auto">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p:cNvSpPr>
            <a:spLocks noGrp="1"/>
          </p:cNvSpPr>
          <p:nvPr>
            <p:ph type="sldNum" sz="quarter" idx="4"/>
          </p:nvPr>
        </p:nvSpPr>
        <p:spPr>
          <a:xfrm>
            <a:off x="4914900" y="8475663"/>
            <a:ext cx="1600200" cy="485775"/>
          </a:xfrm>
          <a:prstGeom prst="rect">
            <a:avLst/>
          </a:prstGeom>
        </p:spPr>
        <p:txBody>
          <a:bodyPr vert="horz" wrap="square" lIns="91434" tIns="45717" rIns="91434" bIns="45717" numCol="1" anchor="ctr" anchorCtr="0" compatLnSpc="1">
            <a:prstTxWarp prst="textNoShape">
              <a:avLst/>
            </a:prstTxWarp>
          </a:bodyPr>
          <a:lstStyle>
            <a:lvl1pPr algn="r">
              <a:defRPr sz="1200">
                <a:solidFill>
                  <a:srgbClr val="898989"/>
                </a:solidFill>
                <a:latin typeface="Calibri" pitchFamily="-106" charset="0"/>
                <a:ea typeface="ＭＳ Ｐゴシック" pitchFamily="-106" charset="-128"/>
              </a:defRPr>
            </a:lvl1pPr>
          </a:lstStyle>
          <a:p>
            <a:pPr>
              <a:defRPr/>
            </a:pPr>
            <a:fld id="{4ACE309A-5E93-4702-BAAB-33956EBAB330}"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443"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4"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6"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7"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6.png"/><Relationship Id="rId3" Type="http://schemas.openxmlformats.org/officeDocument/2006/relationships/image" Target="../media/image23.jpeg"/><Relationship Id="rId7" Type="http://schemas.openxmlformats.org/officeDocument/2006/relationships/image" Target="../media/image4.jpeg"/><Relationship Id="rId12"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1.jpeg"/><Relationship Id="rId4" Type="http://schemas.openxmlformats.org/officeDocument/2006/relationships/image" Target="../media/image2.png"/><Relationship Id="rId9" Type="http://schemas.openxmlformats.org/officeDocument/2006/relationships/image" Target="../media/image26.jpeg"/><Relationship Id="rId14" Type="http://schemas.openxmlformats.org/officeDocument/2006/relationships/hyperlink" Target="http://demo.hercules.com/hercules-universal-dj-compatibility/index.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21" y="7781538"/>
            <a:ext cx="6848079" cy="1355725"/>
          </a:xfrm>
          <a:prstGeom prst="rect">
            <a:avLst/>
          </a:prstGeom>
          <a:noFill/>
          <a:ln w="9525">
            <a:noFill/>
            <a:miter lim="800000"/>
            <a:headEnd/>
            <a:tailEnd/>
          </a:ln>
        </p:spPr>
      </p:pic>
      <p:sp>
        <p:nvSpPr>
          <p:cNvPr id="4" name="Rectangle 3"/>
          <p:cNvSpPr/>
          <p:nvPr/>
        </p:nvSpPr>
        <p:spPr>
          <a:xfrm>
            <a:off x="0" y="0"/>
            <a:ext cx="6858000" cy="454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fr-FR" dirty="0"/>
          </a:p>
        </p:txBody>
      </p:sp>
      <p:sp>
        <p:nvSpPr>
          <p:cNvPr id="2054" name="ZoneTexte 7"/>
          <p:cNvSpPr txBox="1">
            <a:spLocks noChangeArrowheads="1"/>
          </p:cNvSpPr>
          <p:nvPr/>
        </p:nvSpPr>
        <p:spPr bwMode="auto">
          <a:xfrm>
            <a:off x="3036888" y="798513"/>
            <a:ext cx="3705225" cy="369332"/>
          </a:xfrm>
          <a:prstGeom prst="rect">
            <a:avLst/>
          </a:prstGeom>
          <a:noFill/>
          <a:ln w="9525">
            <a:noFill/>
            <a:miter lim="800000"/>
            <a:headEnd/>
            <a:tailEnd/>
          </a:ln>
        </p:spPr>
        <p:txBody>
          <a:bodyPr>
            <a:spAutoFit/>
          </a:bodyPr>
          <a:lstStyle/>
          <a:p>
            <a:pPr algn="l" defTabSz="914400">
              <a:buNone/>
            </a:pPr>
            <a:r>
              <a:rPr lang="fr-FR" b="0" i="0" dirty="0">
                <a:latin typeface="Arial"/>
                <a:ea typeface="ＭＳ Ｐゴシック"/>
                <a:cs typeface="+mn-cs"/>
              </a:rPr>
              <a:t> </a:t>
            </a:r>
          </a:p>
        </p:txBody>
      </p:sp>
      <p:sp>
        <p:nvSpPr>
          <p:cNvPr id="2055" name="Rectangle 9"/>
          <p:cNvSpPr>
            <a:spLocks noChangeArrowheads="1"/>
          </p:cNvSpPr>
          <p:nvPr/>
        </p:nvSpPr>
        <p:spPr bwMode="auto">
          <a:xfrm>
            <a:off x="3838294" y="4283968"/>
            <a:ext cx="2992056" cy="3585597"/>
          </a:xfrm>
          <a:prstGeom prst="rect">
            <a:avLst/>
          </a:prstGeom>
          <a:noFill/>
          <a:ln w="9525">
            <a:noFill/>
            <a:miter lim="800000"/>
            <a:headEnd/>
            <a:tailEnd/>
          </a:ln>
        </p:spPr>
        <p:txBody>
          <a:bodyPr wrap="square">
            <a:spAutoFit/>
          </a:bodyPr>
          <a:lstStyle/>
          <a:p>
            <a:pPr marL="173736" indent="-173736" algn="l" defTabSz="914400">
              <a:buFont typeface="Wingdings"/>
              <a:buChar char="§"/>
            </a:pPr>
            <a:r>
              <a:rPr lang="en-US" sz="900" b="1" i="0" dirty="0" smtClean="0">
                <a:latin typeface="Arial"/>
                <a:ea typeface="ＭＳ Ｐゴシック"/>
                <a:cs typeface="+mn-cs"/>
              </a:rPr>
              <a:t>4- NEVER SEEN BEFORE! Let the people at your party chime in, for a perfect party! </a:t>
            </a:r>
          </a:p>
          <a:p>
            <a:pPr marL="173736" indent="-173736" algn="l" defTabSz="914400">
              <a:buFont typeface="Wingdings"/>
              <a:buChar char="§"/>
            </a:pPr>
            <a:endParaRPr lang="en-US" sz="900" b="1" i="0" dirty="0" smtClean="0">
              <a:latin typeface="Arial"/>
              <a:ea typeface="ＭＳ Ｐゴシック"/>
              <a:cs typeface="+mn-cs"/>
            </a:endParaRPr>
          </a:p>
          <a:p>
            <a:pPr marL="740664" lvl="1" indent="-283464" algn="l" defTabSz="914400">
              <a:buFont typeface="Arial"/>
              <a:buChar char="•"/>
            </a:pPr>
            <a:r>
              <a:rPr lang="en-US" sz="800" b="0" i="0" dirty="0" smtClean="0">
                <a:latin typeface="Arial"/>
                <a:ea typeface="ＭＳ Ｐゴシック"/>
                <a:cs typeface="+mn-cs"/>
              </a:rPr>
              <a:t>Prepare your party by </a:t>
            </a:r>
            <a:r>
              <a:rPr lang="en-US" sz="800" b="1" i="0" dirty="0" smtClean="0">
                <a:latin typeface="Arial"/>
                <a:ea typeface="ＭＳ Ｐゴシック"/>
                <a:cs typeface="+mn-cs"/>
              </a:rPr>
              <a:t>sharing your playlist with your guests through DJUCED™ 40°</a:t>
            </a:r>
            <a:r>
              <a:rPr lang="en-US" sz="800" b="0" i="0" dirty="0" smtClean="0">
                <a:latin typeface="Arial"/>
                <a:ea typeface="ＭＳ Ｐゴシック"/>
                <a:cs typeface="+mn-cs"/>
              </a:rPr>
              <a:t>, and ask them to </a:t>
            </a:r>
            <a:r>
              <a:rPr lang="en-US" sz="800" b="1" i="0" dirty="0" smtClean="0">
                <a:latin typeface="Arial"/>
                <a:ea typeface="ＭＳ Ｐゴシック"/>
                <a:cs typeface="+mn-cs"/>
              </a:rPr>
              <a:t>vote for their favorite tracks. </a:t>
            </a:r>
            <a:r>
              <a:rPr lang="en-US" sz="800" b="0" i="0" dirty="0" smtClean="0">
                <a:latin typeface="Arial"/>
                <a:ea typeface="ＭＳ Ｐゴシック"/>
                <a:cs typeface="+mn-cs"/>
              </a:rPr>
              <a:t>The DJUCED™ Master application allows you to </a:t>
            </a:r>
            <a:r>
              <a:rPr lang="en-US" sz="800" b="1" i="0" dirty="0" smtClean="0">
                <a:latin typeface="Arial"/>
                <a:ea typeface="ＭＳ Ｐゴシック"/>
                <a:cs typeface="+mn-cs"/>
              </a:rPr>
              <a:t>view the votes in real time. </a:t>
            </a:r>
            <a:r>
              <a:rPr lang="en-US" sz="800" b="0" i="0" dirty="0" smtClean="0">
                <a:latin typeface="Arial"/>
                <a:ea typeface="ＭＳ Ｐゴシック"/>
                <a:cs typeface="+mn-cs"/>
              </a:rPr>
              <a:t>Hone your playlists to please your guests!</a:t>
            </a:r>
          </a:p>
          <a:p>
            <a:pPr marL="740664" lvl="1" indent="-283464" algn="l" defTabSz="914400">
              <a:buFont typeface="Arial"/>
              <a:buChar char="•"/>
            </a:pPr>
            <a:endParaRPr lang="en-US" sz="800" dirty="0" smtClean="0"/>
          </a:p>
          <a:p>
            <a:pPr marL="740664" lvl="1" indent="-283464" defTabSz="914400">
              <a:buFont typeface="Arial"/>
              <a:buChar char="•"/>
            </a:pPr>
            <a:r>
              <a:rPr lang="en-US" sz="800" b="0" i="0" dirty="0" smtClean="0">
                <a:latin typeface="Arial"/>
                <a:ea typeface="ＭＳ Ｐゴシック"/>
                <a:cs typeface="+mn-cs"/>
              </a:rPr>
              <a:t>During the party, ask your </a:t>
            </a:r>
            <a:r>
              <a:rPr lang="en-US" sz="800" dirty="0">
                <a:latin typeface="Arial"/>
                <a:ea typeface="ＭＳ Ｐゴシック"/>
              </a:rPr>
              <a:t>guests to </a:t>
            </a:r>
            <a:r>
              <a:rPr lang="en-US" sz="800" b="0" i="0" dirty="0" smtClean="0">
                <a:latin typeface="Arial"/>
                <a:ea typeface="ＭＳ Ｐゴシック"/>
                <a:cs typeface="+mn-cs"/>
              </a:rPr>
              <a:t>vote for their favorite tracks and customize your playlist according to their requests – live! The </a:t>
            </a:r>
            <a:r>
              <a:rPr lang="en-US" sz="800" b="1" i="0" dirty="0" smtClean="0">
                <a:latin typeface="Arial"/>
                <a:ea typeface="ＭＳ Ｐゴシック"/>
                <a:cs typeface="+mn-cs"/>
              </a:rPr>
              <a:t>highest-voted playlist is visible on your second device</a:t>
            </a:r>
            <a:r>
              <a:rPr lang="en-US" sz="800" b="0" i="0" dirty="0" smtClean="0">
                <a:latin typeface="Arial"/>
                <a:ea typeface="ＭＳ Ｐゴシック"/>
                <a:cs typeface="+mn-cs"/>
              </a:rPr>
              <a:t> (tablet or smartphone), allowing you to track it in real time.</a:t>
            </a:r>
          </a:p>
          <a:p>
            <a:pPr marL="740664" lvl="1" indent="-283464" algn="l" defTabSz="914400">
              <a:buFont typeface="Arial"/>
              <a:buChar char="•"/>
            </a:pPr>
            <a:endParaRPr lang="en-US" sz="800" dirty="0" smtClean="0"/>
          </a:p>
          <a:p>
            <a:pPr marL="740664" lvl="1" indent="-283464" algn="l" defTabSz="914400">
              <a:buFont typeface="Arial"/>
              <a:buChar char="•"/>
            </a:pPr>
            <a:r>
              <a:rPr lang="en-US" sz="800" b="0" i="0" dirty="0" smtClean="0">
                <a:latin typeface="Arial"/>
                <a:ea typeface="ＭＳ Ｐゴシック"/>
                <a:cs typeface="+mn-cs"/>
              </a:rPr>
              <a:t>View the </a:t>
            </a:r>
            <a:r>
              <a:rPr lang="en-US" sz="800" b="1" i="0" dirty="0" smtClean="0">
                <a:latin typeface="Arial"/>
                <a:ea typeface="ＭＳ Ｐゴシック"/>
                <a:cs typeface="+mn-cs"/>
              </a:rPr>
              <a:t>tracks, artists or special messages</a:t>
            </a:r>
            <a:r>
              <a:rPr lang="en-US" sz="800" b="0" i="0" dirty="0" smtClean="0">
                <a:latin typeface="Arial"/>
                <a:ea typeface="ＭＳ Ｐゴシック"/>
                <a:cs typeface="+mn-cs"/>
              </a:rPr>
              <a:t> submitted by your party's guests. Customized playlists for unforgettable parties!</a:t>
            </a:r>
          </a:p>
          <a:p>
            <a:pPr marL="457200" lvl="1" indent="0" algn="l" defTabSz="914400"/>
            <a:endParaRPr lang="en-US" sz="800" dirty="0" smtClean="0">
              <a:latin typeface="Arial"/>
              <a:ea typeface="ＭＳ Ｐゴシック"/>
            </a:endParaRPr>
          </a:p>
          <a:p>
            <a:pPr marL="457200" lvl="1" indent="0" algn="l" defTabSz="914400"/>
            <a:endParaRPr lang="en-US" sz="800" dirty="0" smtClean="0">
              <a:latin typeface="Arial"/>
              <a:ea typeface="ＭＳ Ｐゴシック"/>
            </a:endParaRPr>
          </a:p>
          <a:p>
            <a:pPr marL="457200" lvl="1" indent="0" algn="l" defTabSz="914400"/>
            <a:endParaRPr lang="en-US" sz="800" dirty="0">
              <a:latin typeface="Arial"/>
              <a:ea typeface="ＭＳ Ｐゴシック"/>
            </a:endParaRPr>
          </a:p>
          <a:p>
            <a:pPr marL="285051" lvl="0" indent="-283464" defTabSz="914400">
              <a:buFont typeface="Arial"/>
              <a:buChar char="•"/>
            </a:pPr>
            <a:r>
              <a:rPr lang="en-US" sz="800" b="1" dirty="0" smtClean="0"/>
              <a:t>5- Reinvent </a:t>
            </a:r>
            <a:r>
              <a:rPr lang="en-US" sz="800" b="1" dirty="0"/>
              <a:t>your parties… and </a:t>
            </a:r>
            <a:r>
              <a:rPr lang="en-US" sz="800" b="1" dirty="0" smtClean="0"/>
              <a:t>beyond</a:t>
            </a:r>
            <a:endParaRPr lang="en-US" sz="800" dirty="0"/>
          </a:p>
          <a:p>
            <a:pPr marL="1587" lvl="0" defTabSz="914400"/>
            <a:endParaRPr lang="en-US" sz="800" dirty="0" smtClean="0"/>
          </a:p>
          <a:p>
            <a:pPr marL="457200" lvl="1" defTabSz="914400"/>
            <a:r>
              <a:rPr lang="en-US" sz="800" dirty="0" smtClean="0"/>
              <a:t>Share </a:t>
            </a:r>
            <a:r>
              <a:rPr lang="en-US" sz="800" dirty="0"/>
              <a:t>your ideas or needs to constantly build this </a:t>
            </a:r>
            <a:r>
              <a:rPr lang="en-US" sz="800" b="1" dirty="0"/>
              <a:t>evolutionary app. </a:t>
            </a:r>
            <a:r>
              <a:rPr lang="en-US" sz="800" dirty="0"/>
              <a:t>Much more soon!</a:t>
            </a:r>
            <a:endParaRPr lang="fr-FR" sz="800" dirty="0"/>
          </a:p>
          <a:p>
            <a:pPr marL="285051" indent="-283464" defTabSz="914400">
              <a:buFont typeface="Arial"/>
              <a:buChar char="•"/>
            </a:pPr>
            <a:endParaRPr lang="en-US" sz="800" b="0" i="0" dirty="0">
              <a:latin typeface="Arial"/>
              <a:ea typeface="ＭＳ Ｐゴシック"/>
              <a:cs typeface="+mn-cs"/>
            </a:endParaRPr>
          </a:p>
        </p:txBody>
      </p:sp>
      <p:sp>
        <p:nvSpPr>
          <p:cNvPr id="2056" name="ZoneTexte 10"/>
          <p:cNvSpPr txBox="1">
            <a:spLocks noChangeArrowheads="1"/>
          </p:cNvSpPr>
          <p:nvPr/>
        </p:nvSpPr>
        <p:spPr bwMode="auto">
          <a:xfrm>
            <a:off x="1839345" y="3716311"/>
            <a:ext cx="2945912" cy="461665"/>
          </a:xfrm>
          <a:prstGeom prst="rect">
            <a:avLst/>
          </a:prstGeom>
          <a:noFill/>
          <a:ln w="9525">
            <a:noFill/>
            <a:miter lim="800000"/>
            <a:headEnd/>
            <a:tailEnd/>
          </a:ln>
        </p:spPr>
        <p:txBody>
          <a:bodyPr wrap="square">
            <a:spAutoFit/>
          </a:bodyPr>
          <a:lstStyle/>
          <a:p>
            <a:pPr marL="91440" indent="-91440" algn="ctr" defTabSz="914400">
              <a:buNone/>
            </a:pPr>
            <a:r>
              <a:rPr lang="en-US" sz="2400" b="1" dirty="0" smtClean="0">
                <a:latin typeface="Calibri"/>
                <a:ea typeface="ＭＳ Ｐゴシック"/>
              </a:rPr>
              <a:t>The</a:t>
            </a:r>
            <a:r>
              <a:rPr lang="en-US" sz="2400" b="1" i="0" dirty="0" smtClean="0">
                <a:latin typeface="Calibri"/>
                <a:ea typeface="ＭＳ Ｐゴシック"/>
              </a:rPr>
              <a:t> DJ </a:t>
            </a:r>
            <a:r>
              <a:rPr lang="en-US" sz="2400" b="1" dirty="0" smtClean="0">
                <a:latin typeface="Calibri"/>
                <a:ea typeface="ＭＳ Ｐゴシック"/>
              </a:rPr>
              <a:t>P</a:t>
            </a:r>
            <a:r>
              <a:rPr lang="en-US" sz="2400" b="1" i="0" dirty="0" smtClean="0">
                <a:latin typeface="Calibri"/>
                <a:ea typeface="ＭＳ Ｐゴシック"/>
              </a:rPr>
              <a:t>arty 3.0</a:t>
            </a:r>
            <a:endParaRPr lang="en-US" sz="2400" b="1" i="0" dirty="0">
              <a:latin typeface="Calibri"/>
              <a:ea typeface="ＭＳ Ｐゴシック"/>
            </a:endParaRPr>
          </a:p>
        </p:txBody>
      </p:sp>
      <p:sp>
        <p:nvSpPr>
          <p:cNvPr id="15392" name="ZoneTexte 37"/>
          <p:cNvSpPr txBox="1">
            <a:spLocks noChangeArrowheads="1"/>
          </p:cNvSpPr>
          <p:nvPr/>
        </p:nvSpPr>
        <p:spPr bwMode="auto">
          <a:xfrm>
            <a:off x="-48691" y="798513"/>
            <a:ext cx="1317451" cy="261610"/>
          </a:xfrm>
          <a:prstGeom prst="rect">
            <a:avLst/>
          </a:prstGeom>
          <a:noFill/>
          <a:ln w="9525">
            <a:noFill/>
            <a:miter lim="800000"/>
            <a:headEnd/>
            <a:tailEnd/>
          </a:ln>
        </p:spPr>
        <p:txBody>
          <a:bodyPr wrap="square">
            <a:spAutoFit/>
          </a:bodyPr>
          <a:lstStyle/>
          <a:p>
            <a:pPr algn="ctr" defTabSz="914400">
              <a:buNone/>
            </a:pPr>
            <a:r>
              <a:rPr lang="fr-FR" sz="1050" b="1" i="0" dirty="0">
                <a:latin typeface="Calibri"/>
                <a:ea typeface="ＭＳ Ｐゴシック"/>
                <a:cs typeface="+mn-cs"/>
              </a:rPr>
              <a:t>www.hercules.com</a:t>
            </a:r>
          </a:p>
        </p:txBody>
      </p:sp>
      <p:pic>
        <p:nvPicPr>
          <p:cNvPr id="1539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002" y="148549"/>
            <a:ext cx="995139" cy="671470"/>
          </a:xfrm>
          <a:prstGeom prst="rect">
            <a:avLst/>
          </a:prstGeom>
          <a:noFill/>
          <a:ln w="9525">
            <a:noFill/>
            <a:miter lim="800000"/>
            <a:headEnd/>
            <a:tailEnd/>
          </a:ln>
        </p:spPr>
      </p:pic>
      <p:sp>
        <p:nvSpPr>
          <p:cNvPr id="29" name="Rectangle 28"/>
          <p:cNvSpPr/>
          <p:nvPr/>
        </p:nvSpPr>
        <p:spPr>
          <a:xfrm>
            <a:off x="71437" y="8618894"/>
            <a:ext cx="6858001" cy="553998"/>
          </a:xfrm>
          <a:prstGeom prst="rect">
            <a:avLst/>
          </a:prstGeom>
        </p:spPr>
        <p:txBody>
          <a:bodyPr wrap="square">
            <a:spAutoFit/>
          </a:bodyPr>
          <a:lstStyle/>
          <a:p>
            <a:pPr algn="just" defTabSz="914400">
              <a:buNone/>
            </a:pPr>
            <a:r>
              <a:rPr lang="en-US" sz="600" b="0" i="0">
                <a:solidFill>
                  <a:schemeClr val="bg1"/>
                </a:solidFill>
                <a:latin typeface="Arial"/>
                <a:ea typeface="ＭＳ Ｐゴシック"/>
                <a:cs typeface="+mn-cs"/>
              </a:rPr>
              <a:t>© 2014 Guillemot Corporation S.A. All rights reserved. Hercules® is a registered trademark of Guillemot Corporation S.A. Apple and iPad are trademarks of Apple, Inc, registered in the United States of America and other countries. The Bluetooth® word mark and logos are registered trademarks owned by Bluetooth SIG, Inc. and any use of such marks by Guillemot Corporation is under license. Microsoft®, Windows® XP, Windows® Vista, Windows® 7, Windows® 8 are registered trademarks of Microsoft Corporation. All other trademarks and brand names are hereby acknowledged and are the property of their respective owners. Images and illustrations not binding. Contents, designs and specifications are subject to change without notice and may vary from one country to another.</a:t>
            </a: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1992" y="58033"/>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descr="M:\HERCULES MKG\DJING\Djuced\DJUCED PC\logo_DJUCED_40°_W.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768" y="2339752"/>
            <a:ext cx="1368152" cy="10942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Users\phermant.GUILLEMOT\Desktop\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5784" y="2621264"/>
            <a:ext cx="1074273" cy="6770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M:\HERCULES MKG\DJING\Djuced\DJUCED App\pics\logo_DJUCED_TAB_fondClai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8336" y="2621264"/>
            <a:ext cx="1048856" cy="6770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0146" y="516758"/>
            <a:ext cx="3567376" cy="259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524" y="1128523"/>
            <a:ext cx="2753363" cy="151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373216" y="2985272"/>
            <a:ext cx="1192326" cy="276999"/>
          </a:xfrm>
          <a:prstGeom prst="rect">
            <a:avLst/>
          </a:prstGeom>
          <a:noFill/>
        </p:spPr>
        <p:txBody>
          <a:bodyPr wrap="square" rtlCol="0">
            <a:spAutoFit/>
          </a:bodyPr>
          <a:lstStyle/>
          <a:p>
            <a:pPr algn="r"/>
            <a:r>
              <a:rPr lang="fr-FR" sz="600" i="1" dirty="0" smtClean="0"/>
              <a:t>Laptop, Tablet, smartphone are not </a:t>
            </a:r>
            <a:r>
              <a:rPr lang="fr-FR" sz="600" i="1" dirty="0" err="1" smtClean="0"/>
              <a:t>included</a:t>
            </a:r>
            <a:endParaRPr lang="fr-FR" sz="600" i="1" dirty="0"/>
          </a:p>
        </p:txBody>
      </p:sp>
      <p:pic>
        <p:nvPicPr>
          <p:cNvPr id="1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84649" y="562337"/>
            <a:ext cx="924605" cy="121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9"/>
          <p:cNvSpPr>
            <a:spLocks noChangeArrowheads="1"/>
          </p:cNvSpPr>
          <p:nvPr/>
        </p:nvSpPr>
        <p:spPr bwMode="auto">
          <a:xfrm>
            <a:off x="130002" y="4283968"/>
            <a:ext cx="3620055" cy="4339650"/>
          </a:xfrm>
          <a:prstGeom prst="rect">
            <a:avLst/>
          </a:prstGeom>
          <a:noFill/>
          <a:ln w="9525">
            <a:noFill/>
            <a:miter lim="800000"/>
            <a:headEnd/>
            <a:tailEnd/>
          </a:ln>
        </p:spPr>
        <p:txBody>
          <a:bodyPr wrap="square">
            <a:spAutoFit/>
          </a:bodyPr>
          <a:lstStyle/>
          <a:p>
            <a:pPr marL="228600" indent="-228600" algn="l" defTabSz="914400">
              <a:buFont typeface="Wingdings" panose="05000000000000000000" pitchFamily="2" charset="2"/>
              <a:buChar char="§"/>
            </a:pPr>
            <a:r>
              <a:rPr lang="en-US" sz="900" b="1" i="0" dirty="0" smtClean="0">
                <a:latin typeface="Arial"/>
                <a:ea typeface="ＭＳ Ｐゴシック"/>
                <a:cs typeface="+mn-cs"/>
              </a:rPr>
              <a:t>1 -  UNIQUE: The ideal ecosystem for connected DJs. Finally, control your mixes from all your devices – Android, iOS, PC and Mac!</a:t>
            </a:r>
          </a:p>
          <a:p>
            <a:pPr algn="l" defTabSz="914400"/>
            <a:endParaRPr lang="en-US" sz="900" b="1" i="0" dirty="0" smtClean="0">
              <a:latin typeface="Arial"/>
              <a:ea typeface="ＭＳ Ｐゴシック"/>
              <a:cs typeface="+mn-cs"/>
            </a:endParaRPr>
          </a:p>
          <a:p>
            <a:pPr marL="630936" lvl="1" indent="-173736" algn="l" defTabSz="914400">
              <a:buFont typeface="Wingdings"/>
              <a:buChar char="§"/>
            </a:pPr>
            <a:r>
              <a:rPr lang="en-US" sz="800" b="0" i="0" dirty="0" smtClean="0">
                <a:latin typeface="Arial"/>
                <a:ea typeface="ＭＳ Ｐゴシック"/>
                <a:cs typeface="+mn-cs"/>
              </a:rPr>
              <a:t>1 controller, 1 program, 2 applications, 3 modes... and much more!</a:t>
            </a:r>
          </a:p>
          <a:p>
            <a:pPr marL="630936" lvl="1" indent="-173736" algn="l" defTabSz="914400">
              <a:buFont typeface="Wingdings"/>
              <a:buChar char="§"/>
            </a:pPr>
            <a:r>
              <a:rPr lang="en-US" sz="800" b="0" i="0" dirty="0" smtClean="0">
                <a:latin typeface="Arial"/>
                <a:ea typeface="ＭＳ Ｐゴシック"/>
                <a:cs typeface="+mn-cs"/>
              </a:rPr>
              <a:t>The external source input allows you to connect any smartphone or tablet (using the included cable) and instantly access all your playlists on Spotify, Deezer or other music streaming services. Add EQs and samples at your convenience! </a:t>
            </a:r>
          </a:p>
          <a:p>
            <a:pPr marL="173736" indent="-173736" algn="l" defTabSz="914400">
              <a:buFont typeface="Wingdings"/>
              <a:buChar char="§"/>
            </a:pPr>
            <a:endParaRPr lang="en-US" sz="900" dirty="0" smtClean="0"/>
          </a:p>
          <a:p>
            <a:pPr marL="171450" indent="-171450" algn="l" defTabSz="914400">
              <a:buFont typeface="Wingdings" panose="05000000000000000000" pitchFamily="2" charset="2"/>
              <a:buChar char="§"/>
            </a:pPr>
            <a:r>
              <a:rPr lang="en-US" sz="900" b="1" i="0" dirty="0" smtClean="0">
                <a:latin typeface="Arial"/>
                <a:ea typeface="ＭＳ Ｐゴシック"/>
                <a:cs typeface="+mn-cs"/>
              </a:rPr>
              <a:t>2 - Unrivalled FREEDOM – experience the party from the heart of the dance floor, at any time!</a:t>
            </a:r>
          </a:p>
          <a:p>
            <a:pPr marL="171450" indent="-171450" algn="l" defTabSz="914400">
              <a:buFont typeface="Wingdings" panose="05000000000000000000" pitchFamily="2" charset="2"/>
              <a:buChar char="§"/>
            </a:pPr>
            <a:endParaRPr lang="en-US" sz="900" b="1" i="0" dirty="0" smtClean="0">
              <a:latin typeface="Arial"/>
              <a:ea typeface="ＭＳ Ｐゴシック"/>
              <a:cs typeface="+mn-cs"/>
            </a:endParaRPr>
          </a:p>
          <a:p>
            <a:pPr marL="630936" lvl="1" indent="-173736" defTabSz="914400">
              <a:buFont typeface="Wingdings"/>
              <a:buChar char="§"/>
            </a:pPr>
            <a:r>
              <a:rPr lang="en-US" sz="800" b="0" i="0" dirty="0" smtClean="0">
                <a:latin typeface="Arial"/>
                <a:ea typeface="ＭＳ Ｐゴシック"/>
                <a:cs typeface="+mn-cs"/>
              </a:rPr>
              <a:t>Enjoy the freedom to move and groove with your party's crowd. In addition to your computer, you can also control your mix from your </a:t>
            </a:r>
            <a:r>
              <a:rPr lang="en-US" sz="800" b="1" i="0" dirty="0" smtClean="0">
                <a:latin typeface="Arial"/>
                <a:ea typeface="ＭＳ Ｐゴシック"/>
                <a:cs typeface="+mn-cs"/>
              </a:rPr>
              <a:t>smartphone or tablet</a:t>
            </a:r>
            <a:r>
              <a:rPr lang="en-US" sz="800" b="0" i="0" dirty="0" smtClean="0">
                <a:latin typeface="Arial"/>
                <a:ea typeface="ＭＳ Ｐゴシック"/>
                <a:cs typeface="+mn-cs"/>
              </a:rPr>
              <a:t> using built-in </a:t>
            </a:r>
            <a:r>
              <a:rPr lang="en-US" sz="800" b="1" i="1" dirty="0" smtClean="0">
                <a:latin typeface="Arial"/>
                <a:ea typeface="ＭＳ Ｐゴシック"/>
                <a:cs typeface="+mn-cs"/>
              </a:rPr>
              <a:t>Bluetooth® </a:t>
            </a:r>
            <a:r>
              <a:rPr lang="en-US" sz="800" b="1" dirty="0" smtClean="0">
                <a:latin typeface="Arial"/>
                <a:ea typeface="ＭＳ Ｐゴシック"/>
              </a:rPr>
              <a:t>wireless technology and the </a:t>
            </a:r>
            <a:r>
              <a:rPr lang="en-US" sz="800" b="1" i="1" dirty="0" smtClean="0">
                <a:latin typeface="Arial"/>
                <a:ea typeface="ＭＳ Ｐゴシック"/>
                <a:cs typeface="+mn-cs"/>
              </a:rPr>
              <a:t>My Remote</a:t>
            </a:r>
            <a:r>
              <a:rPr lang="en-US" sz="800" b="0" i="0" dirty="0" smtClean="0">
                <a:latin typeface="Arial"/>
                <a:ea typeface="ＭＳ Ｐゴシック"/>
                <a:cs typeface="+mn-cs"/>
              </a:rPr>
              <a:t> module provided by the dedicated  </a:t>
            </a:r>
            <a:r>
              <a:rPr lang="en-US" sz="800" b="1" i="0" dirty="0" smtClean="0">
                <a:latin typeface="Arial"/>
                <a:ea typeface="ＭＳ Ｐゴシック"/>
                <a:cs typeface="+mn-cs"/>
              </a:rPr>
              <a:t>DJUCED™ Master app</a:t>
            </a:r>
          </a:p>
          <a:p>
            <a:pPr marL="630936" lvl="1" indent="-173736" algn="l" defTabSz="914400">
              <a:buFont typeface="Wingdings"/>
              <a:buChar char="§"/>
            </a:pPr>
            <a:r>
              <a:rPr lang="en-US" sz="800" b="1" i="0" dirty="0" smtClean="0">
                <a:latin typeface="Arial"/>
                <a:ea typeface="ＭＳ Ｐゴシック"/>
                <a:cs typeface="+mn-cs"/>
              </a:rPr>
              <a:t>Keep your transitions under control</a:t>
            </a:r>
            <a:r>
              <a:rPr lang="en-US" sz="800" b="0" i="0" dirty="0" smtClean="0">
                <a:latin typeface="Arial"/>
                <a:ea typeface="ＭＳ Ｐゴシック"/>
                <a:cs typeface="+mn-cs"/>
              </a:rPr>
              <a:t>!  And if you are caught in the middle of a conversation or a drink - the </a:t>
            </a:r>
            <a:r>
              <a:rPr lang="en-US" sz="800" b="1" i="0" dirty="0" smtClean="0">
                <a:latin typeface="Arial"/>
                <a:ea typeface="ＭＳ Ｐゴシック"/>
                <a:cs typeface="+mn-cs"/>
              </a:rPr>
              <a:t>PANIC</a:t>
            </a:r>
            <a:r>
              <a:rPr lang="en-US" sz="800" b="0" i="0" dirty="0" smtClean="0">
                <a:latin typeface="Arial"/>
                <a:ea typeface="ＭＳ Ｐゴシック"/>
                <a:cs typeface="+mn-cs"/>
              </a:rPr>
              <a:t> button is there to help you out, enabling you to automatically launch the best next track!</a:t>
            </a:r>
          </a:p>
          <a:p>
            <a:pPr lvl="1" indent="0" algn="l" defTabSz="914400">
              <a:buNone/>
            </a:pPr>
            <a:endParaRPr lang="en-US" sz="900" dirty="0" smtClean="0"/>
          </a:p>
          <a:p>
            <a:pPr marL="173736" lvl="1" indent="-173736" algn="l" defTabSz="914400">
              <a:buFont typeface="Wingdings"/>
              <a:buChar char="§"/>
            </a:pPr>
            <a:r>
              <a:rPr lang="en-US" sz="900" b="1" i="0" dirty="0" smtClean="0">
                <a:latin typeface="Arial"/>
                <a:ea typeface="ＭＳ Ｐゴシック"/>
                <a:cs typeface="+mn-cs"/>
              </a:rPr>
              <a:t>3 - Be as creative as a pro DJ. </a:t>
            </a:r>
          </a:p>
          <a:p>
            <a:pPr marL="173736" lvl="1" indent="-173736" algn="l" defTabSz="914400">
              <a:buFont typeface="Wingdings"/>
              <a:buChar char="§"/>
            </a:pPr>
            <a:endParaRPr lang="en-US" sz="900" b="1" i="0" dirty="0" smtClean="0">
              <a:latin typeface="Arial"/>
              <a:ea typeface="ＭＳ Ｐゴシック"/>
              <a:cs typeface="+mn-cs"/>
            </a:endParaRPr>
          </a:p>
          <a:p>
            <a:pPr marL="630936" lvl="2" indent="-173736" algn="l" defTabSz="914400">
              <a:buFont typeface="Wingdings"/>
              <a:buChar char="§"/>
            </a:pPr>
            <a:r>
              <a:rPr lang="en-US" sz="800" b="0" i="0" dirty="0" smtClean="0">
                <a:latin typeface="Arial"/>
                <a:ea typeface="ＭＳ Ｐゴシック"/>
                <a:cs typeface="+mn-cs"/>
              </a:rPr>
              <a:t>The DJUCED™ Master application's </a:t>
            </a:r>
            <a:r>
              <a:rPr lang="en-US" sz="800" b="1" i="0" dirty="0" smtClean="0">
                <a:latin typeface="Arial"/>
                <a:ea typeface="ＭＳ Ｐゴシック"/>
                <a:cs typeface="+mn-cs"/>
              </a:rPr>
              <a:t>My Extender</a:t>
            </a:r>
            <a:r>
              <a:rPr lang="en-US" sz="800" b="0" i="0" dirty="0" smtClean="0">
                <a:latin typeface="Arial"/>
                <a:ea typeface="ＭＳ Ｐゴシック"/>
                <a:cs typeface="+mn-cs"/>
              </a:rPr>
              <a:t> module lets you unleash your creativity.</a:t>
            </a:r>
          </a:p>
          <a:p>
            <a:pPr marL="630936" lvl="2" indent="-173736" algn="l" defTabSz="914400">
              <a:buFont typeface="Wingdings"/>
              <a:buChar char="§"/>
            </a:pPr>
            <a:r>
              <a:rPr lang="en-US" sz="800" b="0" i="0" dirty="0" smtClean="0">
                <a:latin typeface="Arial"/>
                <a:ea typeface="ＭＳ Ｐゴシック"/>
                <a:cs typeface="+mn-cs"/>
              </a:rPr>
              <a:t>With just one finger, create loops and FX combos worthy of a pro DJ! A feature delivering truly professional effects that has never been so simple and fun.</a:t>
            </a:r>
          </a:p>
          <a:p>
            <a:pPr marL="173736" indent="-173736" algn="l" defTabSz="914400">
              <a:buFont typeface="Wingdings"/>
              <a:buChar char="§"/>
            </a:pPr>
            <a:endParaRPr lang="en-US" sz="900" dirty="0" smtClean="0"/>
          </a:p>
        </p:txBody>
      </p:sp>
      <p:pic>
        <p:nvPicPr>
          <p:cNvPr id="26"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15710" y="5746706"/>
            <a:ext cx="304409" cy="537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7" name="Picture 2" descr="M:\HERCULES MKG\DJING\DJControlUniversal\Pictures\Pictos\PictoPC-BLK.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5026" y="4932040"/>
            <a:ext cx="359476" cy="2314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M:\HERCULES MKG\DJING\DJControlUniversal\Pictures\Pictos\PictoPhone-BLK.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8504" y="5263906"/>
            <a:ext cx="125169" cy="2314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M:\HERCULES MKG\DJING\DJControlUniversal\Pictures\Pictos\PictoTablet-BLK.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094" y="5251151"/>
            <a:ext cx="201892" cy="2569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14530" y="4868750"/>
            <a:ext cx="334119" cy="589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6993" y="6453791"/>
            <a:ext cx="304550" cy="540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3815" y="7781538"/>
            <a:ext cx="322449" cy="572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719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21" y="7781538"/>
            <a:ext cx="6848079" cy="1355725"/>
          </a:xfrm>
          <a:prstGeom prst="rect">
            <a:avLst/>
          </a:prstGeom>
          <a:noFill/>
          <a:ln w="9525">
            <a:noFill/>
            <a:miter lim="800000"/>
            <a:headEnd/>
            <a:tailEnd/>
          </a:ln>
        </p:spPr>
      </p:pic>
      <p:sp>
        <p:nvSpPr>
          <p:cNvPr id="4" name="Rectangle 3"/>
          <p:cNvSpPr/>
          <p:nvPr/>
        </p:nvSpPr>
        <p:spPr>
          <a:xfrm>
            <a:off x="0" y="0"/>
            <a:ext cx="6858000" cy="454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dirty="0"/>
          </a:p>
        </p:txBody>
      </p:sp>
      <p:sp>
        <p:nvSpPr>
          <p:cNvPr id="2054" name="ZoneTexte 7"/>
          <p:cNvSpPr txBox="1">
            <a:spLocks noChangeArrowheads="1"/>
          </p:cNvSpPr>
          <p:nvPr/>
        </p:nvSpPr>
        <p:spPr bwMode="auto">
          <a:xfrm>
            <a:off x="3036888" y="798513"/>
            <a:ext cx="3705225" cy="369332"/>
          </a:xfrm>
          <a:prstGeom prst="rect">
            <a:avLst/>
          </a:prstGeom>
          <a:noFill/>
          <a:ln w="9525">
            <a:noFill/>
            <a:miter lim="800000"/>
            <a:headEnd/>
            <a:tailEnd/>
          </a:ln>
        </p:spPr>
        <p:txBody>
          <a:bodyPr>
            <a:spAutoFit/>
          </a:bodyPr>
          <a:lstStyle/>
          <a:p>
            <a:pPr algn="l" defTabSz="914400">
              <a:buNone/>
            </a:pPr>
            <a:r>
              <a:rPr lang="en-US" b="0" i="0">
                <a:latin typeface="Arial"/>
                <a:ea typeface="ＭＳ Ｐゴシック"/>
                <a:cs typeface="+mn-cs"/>
              </a:rPr>
              <a:t> </a:t>
            </a:r>
          </a:p>
        </p:txBody>
      </p:sp>
      <p:sp>
        <p:nvSpPr>
          <p:cNvPr id="2055" name="Rectangle 9"/>
          <p:cNvSpPr>
            <a:spLocks noChangeArrowheads="1"/>
          </p:cNvSpPr>
          <p:nvPr/>
        </p:nvSpPr>
        <p:spPr bwMode="auto">
          <a:xfrm>
            <a:off x="43517" y="4188901"/>
            <a:ext cx="4840901" cy="4247317"/>
          </a:xfrm>
          <a:prstGeom prst="rect">
            <a:avLst/>
          </a:prstGeom>
          <a:noFill/>
          <a:ln w="9525">
            <a:noFill/>
            <a:miter lim="800000"/>
            <a:headEnd/>
            <a:tailEnd/>
          </a:ln>
        </p:spPr>
        <p:txBody>
          <a:bodyPr wrap="square">
            <a:spAutoFit/>
          </a:bodyPr>
          <a:lstStyle/>
          <a:p>
            <a:pPr marL="173736" indent="-173736" algn="l" defTabSz="914400">
              <a:buClr>
                <a:srgbClr val="5EB6E4"/>
              </a:buClr>
              <a:buFont typeface="Wingdings"/>
              <a:buChar char="§"/>
            </a:pPr>
            <a:r>
              <a:rPr lang="en-US" sz="900" b="1" i="0" dirty="0">
                <a:solidFill>
                  <a:srgbClr val="5EB6E4"/>
                </a:solidFill>
                <a:latin typeface="Arial"/>
                <a:ea typeface="ＭＳ Ｐゴシック"/>
                <a:cs typeface="+mn-cs"/>
              </a:rPr>
              <a:t>PC/Mac® LAPTOP MODE: </a:t>
            </a:r>
            <a:r>
              <a:rPr lang="en-US" sz="900" b="1" i="0" dirty="0">
                <a:latin typeface="Arial"/>
                <a:ea typeface="ＭＳ Ｐゴシック"/>
                <a:cs typeface="+mn-cs"/>
              </a:rPr>
              <a:t>Mix essentials</a:t>
            </a:r>
          </a:p>
          <a:p>
            <a:pPr marL="338328" lvl="1" indent="-109728" algn="l" defTabSz="914400">
              <a:buFont typeface="Arial"/>
              <a:buChar char="•"/>
            </a:pPr>
            <a:r>
              <a:rPr lang="en-US" sz="900" b="0" i="0" dirty="0">
                <a:latin typeface="Arial"/>
                <a:ea typeface="ＭＳ Ｐゴシック"/>
                <a:cs typeface="+mn-cs"/>
              </a:rPr>
              <a:t>Ignite the dance by mixing with your controller and your computer</a:t>
            </a:r>
          </a:p>
          <a:p>
            <a:pPr marL="338328" lvl="1" indent="-109728" algn="l" defTabSz="914400">
              <a:buFont typeface="Arial"/>
              <a:buChar char="•"/>
            </a:pPr>
            <a:r>
              <a:rPr lang="en-US" sz="900" b="0" i="0" dirty="0">
                <a:latin typeface="Arial"/>
                <a:ea typeface="ＭＳ Ｐゴシック"/>
                <a:cs typeface="+mn-cs"/>
              </a:rPr>
              <a:t>Control DJUCED™ 40°from your </a:t>
            </a:r>
            <a:r>
              <a:rPr lang="en-US" sz="900" b="1" i="0" dirty="0">
                <a:latin typeface="Arial"/>
                <a:ea typeface="ＭＳ Ｐゴシック"/>
                <a:cs typeface="+mn-cs"/>
              </a:rPr>
              <a:t>Mac® or PC</a:t>
            </a:r>
            <a:r>
              <a:rPr lang="en-US" sz="900" b="0" i="0" dirty="0">
                <a:latin typeface="Arial"/>
                <a:ea typeface="ＭＳ Ｐゴシック"/>
                <a:cs typeface="+mn-cs"/>
              </a:rPr>
              <a:t> (via a USB connection)</a:t>
            </a:r>
          </a:p>
          <a:p>
            <a:pPr marL="338328" lvl="1" indent="-109728" algn="l" defTabSz="914400">
              <a:buFont typeface="Arial"/>
              <a:buChar char="•"/>
            </a:pPr>
            <a:r>
              <a:rPr lang="en-US" sz="900" b="0" i="0" dirty="0">
                <a:latin typeface="Arial"/>
                <a:ea typeface="ＭＳ Ｐゴシック"/>
                <a:cs typeface="+mn-cs"/>
              </a:rPr>
              <a:t>Compatible with MIDI DJing software</a:t>
            </a:r>
          </a:p>
          <a:p>
            <a:pPr marL="91440" indent="-91440" algn="l" defTabSz="914400">
              <a:buFont typeface="Arial"/>
              <a:buChar char="•"/>
            </a:pPr>
            <a:endParaRPr lang="en-US" sz="900" dirty="0" smtClean="0"/>
          </a:p>
          <a:p>
            <a:pPr marL="173736" indent="-173736" algn="l" defTabSz="914400">
              <a:buClr>
                <a:srgbClr val="DE952E"/>
              </a:buClr>
              <a:buFont typeface="Wingdings"/>
              <a:buChar char="§"/>
            </a:pPr>
            <a:r>
              <a:rPr lang="en-US" sz="900" b="1" i="0" dirty="0" err="1">
                <a:solidFill>
                  <a:srgbClr val="DE952E"/>
                </a:solidFill>
                <a:latin typeface="Arial"/>
                <a:ea typeface="ＭＳ Ｐゴシック"/>
                <a:cs typeface="+mn-cs"/>
              </a:rPr>
              <a:t>MULTISCREEN</a:t>
            </a:r>
            <a:r>
              <a:rPr lang="en-US" sz="900" b="1" i="0" dirty="0">
                <a:solidFill>
                  <a:srgbClr val="DE952E"/>
                </a:solidFill>
                <a:latin typeface="Arial"/>
                <a:ea typeface="ＭＳ Ｐゴシック"/>
                <a:cs typeface="+mn-cs"/>
              </a:rPr>
              <a:t> MODE:</a:t>
            </a:r>
            <a:r>
              <a:rPr lang="en-US" sz="900" b="1" i="0" dirty="0">
                <a:latin typeface="Arial"/>
                <a:ea typeface="ＭＳ Ｐゴシック"/>
                <a:cs typeface="+mn-cs"/>
              </a:rPr>
              <a:t> Extended and unprecedented mixing possibilities!</a:t>
            </a:r>
          </a:p>
          <a:p>
            <a:pPr marL="338328" lvl="1" indent="-109728" algn="l" defTabSz="914400">
              <a:buFont typeface="Arial"/>
              <a:buChar char="•"/>
            </a:pPr>
            <a:r>
              <a:rPr lang="en-US" sz="900" b="0" i="0" dirty="0">
                <a:latin typeface="Arial"/>
                <a:ea typeface="ＭＳ Ｐゴシック"/>
                <a:cs typeface="+mn-cs"/>
              </a:rPr>
              <a:t>Mix from your </a:t>
            </a:r>
            <a:r>
              <a:rPr lang="en-US" sz="900" b="1" i="0" dirty="0">
                <a:latin typeface="Arial"/>
                <a:ea typeface="ＭＳ Ｐゴシック"/>
                <a:cs typeface="+mn-cs"/>
              </a:rPr>
              <a:t>Mac® or PC</a:t>
            </a:r>
            <a:r>
              <a:rPr lang="en-US" sz="900" b="0" i="0" dirty="0">
                <a:latin typeface="Arial"/>
                <a:ea typeface="ＭＳ Ｐゴシック"/>
                <a:cs typeface="+mn-cs"/>
              </a:rPr>
              <a:t> (via a USB connection)</a:t>
            </a:r>
          </a:p>
          <a:p>
            <a:pPr marL="338328" lvl="1" indent="-109728" algn="l" defTabSz="914400">
              <a:buFont typeface="Arial"/>
              <a:buChar char="•"/>
            </a:pPr>
            <a:r>
              <a:rPr lang="en-US" sz="900" b="0" i="0" dirty="0">
                <a:latin typeface="Arial"/>
                <a:ea typeface="ＭＳ Ｐゴシック"/>
                <a:cs typeface="+mn-cs"/>
              </a:rPr>
              <a:t>Control or extend your mix from your </a:t>
            </a:r>
            <a:r>
              <a:rPr lang="en-US" sz="900" b="0" i="0" dirty="0">
                <a:latin typeface="Arial"/>
                <a:ea typeface="ＭＳ Ｐゴシック"/>
                <a:cs typeface="Arial"/>
              </a:rPr>
              <a:t>smartphone or tablet using the built-in </a:t>
            </a:r>
            <a:r>
              <a:rPr lang="en-US" sz="900" b="1" i="1" dirty="0">
                <a:latin typeface="Arial"/>
                <a:ea typeface="ＭＳ Ｐゴシック"/>
                <a:cs typeface="Arial"/>
              </a:rPr>
              <a:t>Bluetooth®</a:t>
            </a:r>
            <a:r>
              <a:rPr lang="en-US" sz="900" b="1" i="0" dirty="0">
                <a:latin typeface="Arial"/>
                <a:ea typeface="ＭＳ Ｐゴシック"/>
                <a:cs typeface="Arial"/>
              </a:rPr>
              <a:t> </a:t>
            </a:r>
            <a:r>
              <a:rPr lang="en-US" sz="900" b="0" i="0" dirty="0">
                <a:latin typeface="Arial"/>
                <a:ea typeface="ＭＳ Ｐゴシック"/>
                <a:cs typeface="Arial"/>
              </a:rPr>
              <a:t>wireless technology and the dedicated DJUCED™ Master app</a:t>
            </a:r>
          </a:p>
          <a:p>
            <a:pPr marL="795528" lvl="2" indent="-109728" algn="l" defTabSz="914400">
              <a:buFont typeface="Arial"/>
              <a:buChar char="•"/>
            </a:pPr>
            <a:r>
              <a:rPr lang="en-US" sz="900" b="0" i="0" dirty="0">
                <a:latin typeface="Arial"/>
                <a:ea typeface="ＭＳ Ｐゴシック"/>
                <a:cs typeface="Arial"/>
              </a:rPr>
              <a:t>Discover infinite possibilities with this evolutionary app!</a:t>
            </a:r>
          </a:p>
          <a:p>
            <a:pPr marL="338328" lvl="1" indent="-109728" algn="l" defTabSz="914400">
              <a:buFont typeface="Arial"/>
              <a:buChar char="•"/>
            </a:pPr>
            <a:endParaRPr lang="en-US" sz="900" dirty="0" smtClean="0"/>
          </a:p>
          <a:p>
            <a:pPr marL="173736" indent="-173736" algn="l" defTabSz="914400">
              <a:buClr>
                <a:srgbClr val="8DB10F"/>
              </a:buClr>
              <a:buFont typeface="Wingdings"/>
              <a:buChar char="§"/>
            </a:pPr>
            <a:r>
              <a:rPr lang="en-US" sz="900" b="1" i="0" dirty="0">
                <a:solidFill>
                  <a:srgbClr val="8DB10F"/>
                </a:solidFill>
                <a:latin typeface="Arial"/>
                <a:ea typeface="ＭＳ Ｐゴシック"/>
                <a:cs typeface="+mn-cs"/>
              </a:rPr>
              <a:t>TABLET MODE: </a:t>
            </a:r>
            <a:r>
              <a:rPr lang="en-US" sz="900" b="1" i="0" dirty="0">
                <a:latin typeface="Arial"/>
                <a:ea typeface="ＭＳ Ｐゴシック"/>
                <a:cs typeface="+mn-cs"/>
              </a:rPr>
              <a:t>intuitive mixing features at your fingertips</a:t>
            </a:r>
          </a:p>
          <a:p>
            <a:pPr algn="l" defTabSz="914400">
              <a:buNone/>
            </a:pPr>
            <a:r>
              <a:rPr lang="en-US" sz="900" b="1" i="0" dirty="0">
                <a:latin typeface="Arial"/>
                <a:ea typeface="ＭＳ Ｐゴシック"/>
                <a:cs typeface="Arial"/>
              </a:rPr>
              <a:t>    Wirelessly connect your tablet to your Hercules Universal DJ controller: you are ready to mix! </a:t>
            </a:r>
            <a:r>
              <a:rPr lang="en-US" sz="900" b="0" i="0" dirty="0">
                <a:latin typeface="Arial"/>
                <a:ea typeface="ＭＳ Ｐゴシック"/>
                <a:cs typeface="Arial"/>
              </a:rPr>
              <a:t>(</a:t>
            </a:r>
            <a:r>
              <a:rPr lang="en-US" sz="900" b="1" i="1" dirty="0">
                <a:latin typeface="Arial"/>
                <a:ea typeface="ＭＳ Ｐゴシック"/>
                <a:cs typeface="Arial"/>
              </a:rPr>
              <a:t>Bluetooth®</a:t>
            </a:r>
            <a:r>
              <a:rPr lang="en-US" sz="900" b="0" i="0" dirty="0">
                <a:latin typeface="Arial"/>
                <a:ea typeface="ＭＳ Ｐゴシック"/>
                <a:cs typeface="Arial"/>
              </a:rPr>
              <a:t> wireless technology)</a:t>
            </a:r>
          </a:p>
          <a:p>
            <a:pPr marL="630936" lvl="1" indent="-173736" algn="l" defTabSz="914400">
              <a:buFont typeface="Arial"/>
              <a:buChar char="•"/>
            </a:pPr>
            <a:r>
              <a:rPr lang="en-US" sz="900" b="0" i="0" dirty="0">
                <a:latin typeface="Arial"/>
                <a:ea typeface="ＭＳ Ｐゴシック"/>
                <a:cs typeface="Arial"/>
              </a:rPr>
              <a:t>Preview the following track by connecting your tablet's audio output to the external input </a:t>
            </a:r>
            <a:r>
              <a:rPr lang="en-US" sz="900" b="0" i="0" dirty="0" smtClean="0">
                <a:latin typeface="Arial"/>
                <a:ea typeface="ＭＳ Ｐゴシック"/>
                <a:cs typeface="Arial"/>
              </a:rPr>
              <a:t>using the included audio cable</a:t>
            </a:r>
          </a:p>
          <a:p>
            <a:pPr marL="173736" indent="-173736" algn="l" defTabSz="914400">
              <a:buFont typeface="Wingdings"/>
              <a:buChar char="§"/>
            </a:pPr>
            <a:endParaRPr lang="en-US" sz="900" dirty="0" smtClean="0">
              <a:latin typeface="+mn-lt"/>
            </a:endParaRPr>
          </a:p>
          <a:p>
            <a:pPr marL="173736" indent="-173736" algn="l" defTabSz="914400">
              <a:buFont typeface="Wingdings"/>
              <a:buChar char="§"/>
            </a:pPr>
            <a:endParaRPr lang="en-US" sz="900" dirty="0" smtClean="0">
              <a:latin typeface="+mn-lt"/>
            </a:endParaRPr>
          </a:p>
          <a:p>
            <a:pPr marL="173736" indent="-173736" algn="l" defTabSz="914400">
              <a:buFont typeface="Wingdings"/>
              <a:buChar char="§"/>
            </a:pPr>
            <a:r>
              <a:rPr lang="en-US" sz="900" b="1" i="0" dirty="0">
                <a:latin typeface="Calibri"/>
                <a:ea typeface="ＭＳ Ｐゴシック"/>
                <a:cs typeface="+mn-cs"/>
              </a:rPr>
              <a:t>A comprehensive DJ controller</a:t>
            </a:r>
          </a:p>
          <a:p>
            <a:pPr marL="338328" lvl="1" indent="-109728" algn="l" defTabSz="914400">
              <a:buFont typeface="Arial"/>
              <a:buChar char="•"/>
            </a:pPr>
            <a:r>
              <a:rPr lang="en-US" sz="900" b="0" i="0" dirty="0">
                <a:latin typeface="Calibri"/>
                <a:ea typeface="ＭＳ Ｐゴシック"/>
                <a:cs typeface="+mn-cs"/>
              </a:rPr>
              <a:t>Mixing controls for 2 separate decks</a:t>
            </a:r>
          </a:p>
          <a:p>
            <a:pPr marL="338328" lvl="1" indent="-109728" algn="l" defTabSz="914400">
              <a:buFont typeface="Arial"/>
              <a:buChar char="•"/>
            </a:pPr>
            <a:r>
              <a:rPr lang="en-US" sz="900" b="0" i="0" dirty="0">
                <a:latin typeface="Calibri"/>
                <a:ea typeface="ＭＳ Ｐゴシック"/>
                <a:cs typeface="+mn-cs"/>
              </a:rPr>
              <a:t>2 pressure-sensitive capacitive jog wheels</a:t>
            </a:r>
          </a:p>
          <a:p>
            <a:pPr marL="338328" lvl="1" indent="-109728" algn="l" defTabSz="914400">
              <a:buFont typeface="Arial"/>
              <a:buChar char="•"/>
            </a:pPr>
            <a:r>
              <a:rPr lang="en-US" sz="900" b="0" i="0" dirty="0">
                <a:latin typeface="Calibri"/>
                <a:ea typeface="ＭＳ Ｐゴシック"/>
                <a:cs typeface="+mn-cs"/>
              </a:rPr>
              <a:t>Built-in audio interface featuring speaker and headset outputs, and an external input  </a:t>
            </a:r>
          </a:p>
          <a:p>
            <a:pPr marL="338328" lvl="1" indent="-109728" algn="l" defTabSz="914400">
              <a:buFont typeface="Arial"/>
              <a:buChar char="•"/>
            </a:pPr>
            <a:r>
              <a:rPr lang="en-US" sz="900" b="0" i="0" dirty="0">
                <a:latin typeface="Calibri"/>
                <a:ea typeface="ＭＳ Ｐゴシック"/>
                <a:cs typeface="+mn-cs"/>
              </a:rPr>
              <a:t>16 pads</a:t>
            </a:r>
          </a:p>
          <a:p>
            <a:pPr marL="173736" indent="-173736" algn="l" defTabSz="914400">
              <a:buFont typeface="Wingdings"/>
              <a:buChar char="§"/>
            </a:pPr>
            <a:endParaRPr lang="en-US" sz="900" dirty="0" smtClean="0">
              <a:latin typeface="+mn-lt"/>
            </a:endParaRPr>
          </a:p>
          <a:p>
            <a:pPr marL="173736" indent="-173736" algn="l" defTabSz="914400">
              <a:buFont typeface="Wingdings"/>
              <a:buChar char="§"/>
            </a:pPr>
            <a:r>
              <a:rPr lang="en-US" sz="900" b="1" i="0" dirty="0">
                <a:latin typeface="Calibri"/>
                <a:ea typeface="ＭＳ Ｐゴシック"/>
                <a:cs typeface="+mn-cs"/>
              </a:rPr>
              <a:t>A modern and slim design</a:t>
            </a:r>
          </a:p>
          <a:p>
            <a:pPr marL="338328" indent="-109728" algn="l" defTabSz="914400">
              <a:buFont typeface="Arial"/>
              <a:buChar char="•"/>
            </a:pPr>
            <a:r>
              <a:rPr lang="en-US" sz="900" b="0" i="0" dirty="0">
                <a:latin typeface="Calibri"/>
                <a:ea typeface="ＭＳ Ｐゴシック"/>
                <a:cs typeface="+mn-cs"/>
              </a:rPr>
              <a:t>Scratch-brushed finish on decks, matte finish on central mixing deck </a:t>
            </a:r>
          </a:p>
          <a:p>
            <a:pPr marL="338328" indent="-109728" algn="l" defTabSz="914400">
              <a:buFont typeface="Arial"/>
              <a:buChar char="•"/>
            </a:pPr>
            <a:r>
              <a:rPr lang="en-US" sz="900" b="0" i="0" dirty="0">
                <a:latin typeface="Calibri"/>
                <a:ea typeface="ＭＳ Ｐゴシック"/>
                <a:cs typeface="+mn-cs"/>
              </a:rPr>
              <a:t>Metal surface on jog wheels</a:t>
            </a:r>
          </a:p>
          <a:p>
            <a:pPr marL="338328" indent="-109728" algn="l" defTabSz="914400">
              <a:buFont typeface="Arial"/>
              <a:buChar char="•"/>
            </a:pPr>
            <a:r>
              <a:rPr lang="en-US" sz="900" b="0" i="0" dirty="0">
                <a:latin typeface="Calibri"/>
                <a:ea typeface="ＭＳ Ｐゴシック"/>
                <a:cs typeface="+mn-cs"/>
              </a:rPr>
              <a:t>Backlit buttons enabling users to locate controls easily, even in low light conditions </a:t>
            </a:r>
          </a:p>
          <a:p>
            <a:pPr marL="338328" indent="-109728" algn="l" defTabSz="914400">
              <a:buFont typeface="Arial"/>
              <a:buChar char="•"/>
            </a:pPr>
            <a:r>
              <a:rPr lang="en-US" sz="900" b="0" i="0" dirty="0">
                <a:latin typeface="Calibri"/>
                <a:ea typeface="ＭＳ Ｐゴシック"/>
                <a:cs typeface="+mn-cs"/>
              </a:rPr>
              <a:t>Lightweight and portable: bring life to parties, wherever you are!</a:t>
            </a:r>
          </a:p>
          <a:p>
            <a:pPr algn="l" defTabSz="914400">
              <a:buNone/>
            </a:pPr>
            <a:endParaRPr lang="en-US" sz="900" dirty="0" smtClean="0">
              <a:latin typeface="+mn-lt"/>
            </a:endParaRPr>
          </a:p>
        </p:txBody>
      </p:sp>
      <p:sp>
        <p:nvSpPr>
          <p:cNvPr id="2056" name="ZoneTexte 10"/>
          <p:cNvSpPr txBox="1">
            <a:spLocks noChangeArrowheads="1"/>
          </p:cNvSpPr>
          <p:nvPr/>
        </p:nvSpPr>
        <p:spPr bwMode="auto">
          <a:xfrm>
            <a:off x="966638" y="3703987"/>
            <a:ext cx="2462362" cy="307777"/>
          </a:xfrm>
          <a:prstGeom prst="rect">
            <a:avLst/>
          </a:prstGeom>
          <a:noFill/>
          <a:ln w="9525">
            <a:noFill/>
            <a:miter lim="800000"/>
            <a:headEnd/>
            <a:tailEnd/>
          </a:ln>
        </p:spPr>
        <p:txBody>
          <a:bodyPr wrap="square">
            <a:spAutoFit/>
          </a:bodyPr>
          <a:lstStyle/>
          <a:p>
            <a:pPr marL="91440" indent="-91440" algn="l" defTabSz="914400">
              <a:buNone/>
            </a:pPr>
            <a:r>
              <a:rPr lang="en-US" sz="1400" b="1" i="0">
                <a:latin typeface="Arial"/>
                <a:ea typeface="ＭＳ Ｐゴシック"/>
                <a:cs typeface="+mn-cs"/>
              </a:rPr>
              <a:t>1 DJ controller, 3 modes!</a:t>
            </a:r>
          </a:p>
        </p:txBody>
      </p:sp>
      <p:graphicFrame>
        <p:nvGraphicFramePr>
          <p:cNvPr id="15439" name="Group 79"/>
          <p:cNvGraphicFramePr>
            <a:graphicFrameLocks noGrp="1"/>
          </p:cNvGraphicFramePr>
          <p:nvPr>
            <p:extLst>
              <p:ext uri="{D42A27DB-BD31-4B8C-83A1-F6EECF244321}">
                <p14:modId xmlns:p14="http://schemas.microsoft.com/office/powerpoint/2010/main" val="3232731077"/>
              </p:ext>
            </p:extLst>
          </p:nvPr>
        </p:nvGraphicFramePr>
        <p:xfrm>
          <a:off x="4869160" y="467544"/>
          <a:ext cx="1945643" cy="1554402"/>
        </p:xfrm>
        <a:graphic>
          <a:graphicData uri="http://schemas.openxmlformats.org/drawingml/2006/table">
            <a:tbl>
              <a:tblPr>
                <a:tableStyleId>{5DA37D80-6434-44D0-A028-1B22A696006F}</a:tableStyleId>
              </a:tblPr>
              <a:tblGrid>
                <a:gridCol w="1945643"/>
              </a:tblGrid>
              <a:tr h="207963">
                <a:tc>
                  <a:txBody>
                    <a:bodyPr/>
                    <a:lstStyle/>
                    <a:p>
                      <a:pPr marL="0" marR="0" indent="0" algn="l" defTabSz="914400">
                        <a:lnSpc>
                          <a:spcPct val="100000"/>
                        </a:lnSpc>
                        <a:spcBef>
                          <a:spcPts val="0"/>
                        </a:spcBef>
                        <a:spcAft>
                          <a:spcPts val="0"/>
                        </a:spcAft>
                        <a:buNone/>
                      </a:pPr>
                      <a:r>
                        <a:rPr lang="en-US" sz="900" b="1" i="0" u="none" strike="noStrike" cap="none" baseline="0">
                          <a:effectLst/>
                          <a:latin typeface="Arial"/>
                          <a:ea typeface="ＭＳ Ｐゴシック"/>
                          <a:cs typeface="+mn-cs"/>
                        </a:rPr>
                        <a:t>Technical specifications</a:t>
                      </a:r>
                    </a:p>
                  </a:txBody>
                  <a:tcPr marT="45707" marB="45707" horzOverflow="overflow"/>
                </a:tc>
              </a:tr>
              <a:tr h="506413">
                <a:tc>
                  <a:txBody>
                    <a:bodyPr/>
                    <a:lstStyle/>
                    <a:p>
                      <a:pPr marL="0" marR="0" indent="0" algn="l" defTabSz="914400">
                        <a:lnSpc>
                          <a:spcPct val="100000"/>
                        </a:lnSpc>
                        <a:spcBef>
                          <a:spcPts val="0"/>
                        </a:spcBef>
                        <a:spcAft>
                          <a:spcPts val="0"/>
                        </a:spcAft>
                        <a:buNone/>
                      </a:pPr>
                      <a:r>
                        <a:rPr lang="en-US" sz="750" b="0" i="0" u="none" strike="noStrike" cap="none" baseline="0">
                          <a:effectLst/>
                          <a:latin typeface="Arial"/>
                          <a:ea typeface="ＭＳ Ｐゴシック"/>
                          <a:cs typeface="+mn-cs"/>
                        </a:rPr>
                        <a:t>DJ controller with dual mixing decks</a:t>
                      </a:r>
                    </a:p>
                    <a:p>
                      <a:pPr marL="0" marR="0" indent="0" algn="l" defTabSz="914400">
                        <a:lnSpc>
                          <a:spcPct val="100000"/>
                        </a:lnSpc>
                        <a:spcBef>
                          <a:spcPts val="0"/>
                        </a:spcBef>
                        <a:spcAft>
                          <a:spcPts val="0"/>
                        </a:spcAft>
                        <a:buNone/>
                      </a:pPr>
                      <a:r>
                        <a:rPr lang="en-US" sz="750" b="0" i="1" u="none" strike="noStrike" cap="none" baseline="0">
                          <a:effectLst/>
                          <a:latin typeface="Arial"/>
                          <a:ea typeface="ＭＳ Ｐゴシック"/>
                          <a:cs typeface="+mn-cs"/>
                        </a:rPr>
                        <a:t>Bluetooth®</a:t>
                      </a:r>
                      <a:r>
                        <a:rPr lang="en-US" sz="750" b="0" i="0" u="none" strike="noStrike" cap="none" baseline="0">
                          <a:effectLst/>
                          <a:latin typeface="Arial"/>
                          <a:ea typeface="ＭＳ Ｐゴシック"/>
                          <a:cs typeface="+mn-cs"/>
                        </a:rPr>
                        <a:t> wireless technology</a:t>
                      </a:r>
                    </a:p>
                    <a:p>
                      <a:pPr marL="0" marR="0" indent="0" algn="l" defTabSz="914400">
                        <a:lnSpc>
                          <a:spcPct val="100000"/>
                        </a:lnSpc>
                        <a:spcBef>
                          <a:spcPts val="0"/>
                        </a:spcBef>
                        <a:spcAft>
                          <a:spcPts val="0"/>
                        </a:spcAft>
                        <a:buNone/>
                      </a:pPr>
                      <a:r>
                        <a:rPr lang="en-US" sz="750" b="0" i="0" u="none" strike="noStrike" cap="none" baseline="0">
                          <a:effectLst/>
                          <a:latin typeface="Arial"/>
                          <a:ea typeface="ＭＳ Ｐゴシック"/>
                          <a:cs typeface="+mn-cs"/>
                        </a:rPr>
                        <a:t>- Built-in audio (Mix + Preview outputs /</a:t>
                      </a:r>
                    </a:p>
                    <a:p>
                      <a:pPr marL="0" marR="0" indent="0" algn="l" defTabSz="914400">
                        <a:lnSpc>
                          <a:spcPct val="100000"/>
                        </a:lnSpc>
                        <a:spcBef>
                          <a:spcPts val="0"/>
                        </a:spcBef>
                        <a:spcAft>
                          <a:spcPts val="0"/>
                        </a:spcAft>
                        <a:buNone/>
                      </a:pPr>
                      <a:r>
                        <a:rPr lang="en-US" sz="750" b="0" i="0" u="none" strike="noStrike" cap="none" baseline="0">
                          <a:effectLst/>
                          <a:latin typeface="Arial"/>
                          <a:ea typeface="ＭＳ Ｐゴシック"/>
                          <a:cs typeface="+mn-cs"/>
                        </a:rPr>
                        <a:t>External input)</a:t>
                      </a:r>
                    </a:p>
                    <a:p>
                      <a:pPr marL="0" marR="0" indent="0" algn="l" defTabSz="914400">
                        <a:lnSpc>
                          <a:spcPct val="100000"/>
                        </a:lnSpc>
                        <a:spcBef>
                          <a:spcPts val="0"/>
                        </a:spcBef>
                        <a:spcAft>
                          <a:spcPts val="0"/>
                        </a:spcAft>
                        <a:buNone/>
                      </a:pPr>
                      <a:r>
                        <a:rPr lang="en-US" sz="750" b="0" i="0" u="none" strike="noStrike" cap="none" baseline="0">
                          <a:effectLst/>
                          <a:latin typeface="Arial"/>
                          <a:ea typeface="ＭＳ Ｐゴシック"/>
                          <a:cs typeface="+mn-cs"/>
                        </a:rPr>
                        <a:t>- Capacitive jog wheels</a:t>
                      </a:r>
                    </a:p>
                    <a:p>
                      <a:pPr marL="0" marR="0" indent="0" algn="l" defTabSz="914400">
                        <a:lnSpc>
                          <a:spcPct val="100000"/>
                        </a:lnSpc>
                        <a:spcBef>
                          <a:spcPts val="0"/>
                        </a:spcBef>
                        <a:spcAft>
                          <a:spcPts val="0"/>
                        </a:spcAft>
                        <a:buNone/>
                      </a:pPr>
                      <a:r>
                        <a:rPr lang="en-US" sz="750" b="0" i="0" u="none" strike="noStrike" cap="none" baseline="0">
                          <a:effectLst/>
                          <a:latin typeface="Arial"/>
                          <a:ea typeface="ＭＳ Ｐゴシック"/>
                          <a:cs typeface="+mn-cs"/>
                        </a:rPr>
                        <a:t>- 16 performance pads</a:t>
                      </a:r>
                    </a:p>
                  </a:txBody>
                  <a:tcPr marT="45707" marB="45707" horzOverflow="overflow"/>
                </a:tc>
              </a:tr>
              <a:tr h="506413">
                <a:tc>
                  <a:txBody>
                    <a:bodyPr/>
                    <a:lstStyle/>
                    <a:p>
                      <a:pPr marL="0" marR="0" indent="0" algn="l" defTabSz="914400">
                        <a:lnSpc>
                          <a:spcPct val="100000"/>
                        </a:lnSpc>
                        <a:spcBef>
                          <a:spcPts val="0"/>
                        </a:spcBef>
                        <a:spcAft>
                          <a:spcPts val="0"/>
                        </a:spcAft>
                        <a:buNone/>
                      </a:pPr>
                      <a:r>
                        <a:rPr lang="en-US" sz="750" b="0" i="0" u="none" strike="noStrike" cap="none" baseline="0" dirty="0">
                          <a:effectLst/>
                          <a:latin typeface="Arial"/>
                          <a:ea typeface="ＭＳ Ｐゴシック"/>
                          <a:cs typeface="+mn-cs"/>
                        </a:rPr>
                        <a:t>Comprehensive software suite:</a:t>
                      </a:r>
                    </a:p>
                    <a:p>
                      <a:pPr marL="0" marR="0" indent="0" algn="l" defTabSz="914400">
                        <a:lnSpc>
                          <a:spcPct val="100000"/>
                        </a:lnSpc>
                        <a:spcBef>
                          <a:spcPts val="0"/>
                        </a:spcBef>
                        <a:spcAft>
                          <a:spcPts val="0"/>
                        </a:spcAft>
                        <a:buNone/>
                      </a:pPr>
                      <a:r>
                        <a:rPr lang="en-US" sz="750" b="0" i="0" u="none" strike="noStrike" cap="none" baseline="0" dirty="0">
                          <a:effectLst/>
                          <a:latin typeface="Arial"/>
                          <a:ea typeface="ＭＳ Ｐゴシック"/>
                          <a:cs typeface="+mn-cs"/>
                        </a:rPr>
                        <a:t>DJUCED™ 40°for Mac®/PC</a:t>
                      </a:r>
                    </a:p>
                    <a:p>
                      <a:pPr marL="0" marR="0" indent="0" algn="l" defTabSz="914400">
                        <a:lnSpc>
                          <a:spcPct val="100000"/>
                        </a:lnSpc>
                        <a:spcBef>
                          <a:spcPts val="0"/>
                        </a:spcBef>
                        <a:spcAft>
                          <a:spcPts val="0"/>
                        </a:spcAft>
                        <a:buNone/>
                      </a:pPr>
                      <a:r>
                        <a:rPr lang="en-US" sz="750" b="0" i="0" u="none" strike="noStrike" cap="none" baseline="0" dirty="0">
                          <a:effectLst/>
                          <a:latin typeface="Arial"/>
                          <a:ea typeface="ＭＳ Ｐゴシック"/>
                          <a:cs typeface="+mn-cs"/>
                        </a:rPr>
                        <a:t>DJUCED™ Master for iOS / Android</a:t>
                      </a:r>
                    </a:p>
                    <a:p>
                      <a:pPr marL="0" marR="0" indent="0" algn="l" defTabSz="914400">
                        <a:lnSpc>
                          <a:spcPct val="100000"/>
                        </a:lnSpc>
                        <a:spcBef>
                          <a:spcPts val="0"/>
                        </a:spcBef>
                        <a:spcAft>
                          <a:spcPts val="0"/>
                        </a:spcAft>
                        <a:buNone/>
                      </a:pPr>
                      <a:r>
                        <a:rPr lang="en-US" sz="750" b="0" i="0" u="none" strike="noStrike" cap="none" baseline="0" dirty="0">
                          <a:effectLst/>
                          <a:latin typeface="Arial"/>
                          <a:ea typeface="ＭＳ Ｐゴシック"/>
                          <a:cs typeface="+mn-cs"/>
                        </a:rPr>
                        <a:t>DJUCED™ App for iOS / Android</a:t>
                      </a:r>
                    </a:p>
                  </a:txBody>
                  <a:tcPr marT="45707" marB="45707" horzOverflow="overflow"/>
                </a:tc>
              </a:tr>
            </a:tbl>
          </a:graphicData>
        </a:graphic>
      </p:graphicFrame>
      <p:sp>
        <p:nvSpPr>
          <p:cNvPr id="15392" name="ZoneTexte 37"/>
          <p:cNvSpPr txBox="1">
            <a:spLocks noChangeArrowheads="1"/>
          </p:cNvSpPr>
          <p:nvPr/>
        </p:nvSpPr>
        <p:spPr bwMode="auto">
          <a:xfrm>
            <a:off x="-48691" y="798513"/>
            <a:ext cx="1317451" cy="261610"/>
          </a:xfrm>
          <a:prstGeom prst="rect">
            <a:avLst/>
          </a:prstGeom>
          <a:noFill/>
          <a:ln w="9525">
            <a:noFill/>
            <a:miter lim="800000"/>
            <a:headEnd/>
            <a:tailEnd/>
          </a:ln>
        </p:spPr>
        <p:txBody>
          <a:bodyPr wrap="square">
            <a:spAutoFit/>
          </a:bodyPr>
          <a:lstStyle/>
          <a:p>
            <a:pPr algn="ctr" defTabSz="914400">
              <a:buNone/>
            </a:pPr>
            <a:r>
              <a:rPr lang="en-US" sz="1050" b="1" i="0">
                <a:latin typeface="Calibri"/>
                <a:ea typeface="ＭＳ Ｐゴシック"/>
                <a:cs typeface="+mn-cs"/>
              </a:rPr>
              <a:t>www.hercules.com</a:t>
            </a:r>
          </a:p>
        </p:txBody>
      </p:sp>
      <p:pic>
        <p:nvPicPr>
          <p:cNvPr id="1539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002" y="148549"/>
            <a:ext cx="995139" cy="671470"/>
          </a:xfrm>
          <a:prstGeom prst="rect">
            <a:avLst/>
          </a:prstGeom>
          <a:noFill/>
          <a:ln w="9525">
            <a:noFill/>
            <a:miter lim="800000"/>
            <a:headEnd/>
            <a:tailEnd/>
          </a:ln>
        </p:spPr>
      </p:pic>
      <p:sp>
        <p:nvSpPr>
          <p:cNvPr id="36" name="Rectangle à coins arrondis 35"/>
          <p:cNvSpPr/>
          <p:nvPr/>
        </p:nvSpPr>
        <p:spPr>
          <a:xfrm>
            <a:off x="4862512" y="8257032"/>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800" b="0" i="0">
                <a:solidFill>
                  <a:schemeClr val="bg1"/>
                </a:solidFill>
                <a:latin typeface="Arial"/>
                <a:ea typeface="ＭＳ Ｐゴシック"/>
                <a:cs typeface="+mn-cs"/>
              </a:rPr>
              <a:t>Product reference no. / Barcode</a:t>
            </a:r>
          </a:p>
          <a:p>
            <a:pPr algn="ctr" defTabSz="914400">
              <a:buNone/>
            </a:pPr>
            <a:r>
              <a:rPr lang="en-US" sz="800" b="0" i="0">
                <a:solidFill>
                  <a:schemeClr val="bg1"/>
                </a:solidFill>
                <a:latin typeface="Arial"/>
                <a:ea typeface="ＭＳ Ｐゴシック"/>
                <a:cs typeface="+mn-cs"/>
              </a:rPr>
              <a:t>EMEA: </a:t>
            </a:r>
            <a:r>
              <a:rPr lang="fr-FR" sz="800" b="0" i="0">
                <a:solidFill>
                  <a:srgbClr val="FFFFFF"/>
                </a:solidFill>
                <a:latin typeface="Arial"/>
                <a:ea typeface="ＭＳ Ｐゴシック"/>
                <a:cs typeface="+mn-cs"/>
              </a:rPr>
              <a:t>4780773 / 3 36293 474451 9</a:t>
            </a:r>
          </a:p>
          <a:p>
            <a:pPr algn="ctr" defTabSz="914400">
              <a:buNone/>
            </a:pPr>
            <a:r>
              <a:rPr lang="fr-FR" sz="800" b="0" i="0">
                <a:solidFill>
                  <a:schemeClr val="bg1"/>
                </a:solidFill>
                <a:latin typeface="Arial"/>
                <a:ea typeface="ＭＳ Ｐゴシック"/>
                <a:cs typeface="+mn-cs"/>
              </a:rPr>
              <a:t>USA : </a:t>
            </a:r>
            <a:r>
              <a:rPr lang="en-US" sz="800" b="0" i="0">
                <a:solidFill>
                  <a:srgbClr val="FFFFFF"/>
                </a:solidFill>
                <a:latin typeface="Arial"/>
                <a:ea typeface="ＭＳ Ｐゴシック"/>
                <a:cs typeface="+mn-cs"/>
              </a:rPr>
              <a:t>4780773/ </a:t>
            </a:r>
            <a:r>
              <a:rPr lang="fr-FR" sz="800" b="0" i="0">
                <a:latin typeface="Arial"/>
                <a:ea typeface="ＭＳ Ｐゴシック"/>
                <a:cs typeface="+mn-cs"/>
              </a:rPr>
              <a:t>6 63296 41968 2</a:t>
            </a:r>
          </a:p>
        </p:txBody>
      </p:sp>
      <p:graphicFrame>
        <p:nvGraphicFramePr>
          <p:cNvPr id="15434" name="Group 74"/>
          <p:cNvGraphicFramePr>
            <a:graphicFrameLocks noGrp="1"/>
          </p:cNvGraphicFramePr>
          <p:nvPr>
            <p:extLst>
              <p:ext uri="{D42A27DB-BD31-4B8C-83A1-F6EECF244321}">
                <p14:modId xmlns:p14="http://schemas.microsoft.com/office/powerpoint/2010/main" val="2511820536"/>
              </p:ext>
            </p:extLst>
          </p:nvPr>
        </p:nvGraphicFramePr>
        <p:xfrm>
          <a:off x="4869160" y="2195736"/>
          <a:ext cx="1945643" cy="858741"/>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en-US" sz="900" b="1" i="0" u="none" strike="noStrike" cap="none" baseline="0">
                          <a:effectLst/>
                          <a:latin typeface="Arial"/>
                          <a:ea typeface="ＭＳ Ｐゴシック"/>
                          <a:cs typeface="+mn-cs"/>
                        </a:rPr>
                        <a:t>Physical specifications</a:t>
                      </a:r>
                    </a:p>
                  </a:txBody>
                  <a:tcPr marT="45707" marB="45707" horzOverflow="overflow"/>
                </a:tc>
              </a:tr>
              <a:tr h="218739">
                <a:tc>
                  <a:txBody>
                    <a:bodyPr/>
                    <a:lstStyle/>
                    <a:p>
                      <a:pPr marL="0" marR="0" indent="0" algn="l" defTabSz="914400">
                        <a:lnSpc>
                          <a:spcPct val="100000"/>
                        </a:lnSpc>
                        <a:spcBef>
                          <a:spcPts val="0"/>
                        </a:spcBef>
                        <a:spcAft>
                          <a:spcPts val="0"/>
                        </a:spcAft>
                        <a:buNone/>
                      </a:pPr>
                      <a:r>
                        <a:rPr lang="en-US" sz="750" b="0" i="0" u="none" strike="noStrike" cap="none" baseline="0">
                          <a:effectLst/>
                          <a:latin typeface="Arial"/>
                          <a:ea typeface="ＭＳ Ｐゴシック"/>
                          <a:cs typeface="+mn-cs"/>
                        </a:rPr>
                        <a:t>Measurements: </a:t>
                      </a:r>
                      <a:r>
                        <a:rPr lang="en-US" sz="750" b="0" i="0" u="none" strike="noStrike" baseline="0">
                          <a:solidFill>
                            <a:schemeClr val="tx1"/>
                          </a:solidFill>
                          <a:latin typeface="Calibri"/>
                          <a:ea typeface="ＭＳ Ｐゴシック"/>
                          <a:cs typeface="+mn-cs"/>
                        </a:rPr>
                        <a:t>40 (L) x 23 (D) x 4,5 (H) cm</a:t>
                      </a:r>
                    </a:p>
                  </a:txBody>
                  <a:tcPr marT="45707" marB="45707" horzOverflow="overflow"/>
                </a:tc>
              </a:tr>
              <a:tr h="192088">
                <a:tc>
                  <a:txBody>
                    <a:bodyPr/>
                    <a:lstStyle/>
                    <a:p>
                      <a:pPr marL="0" marR="0" indent="0" algn="l" defTabSz="914400">
                        <a:lnSpc>
                          <a:spcPct val="100000"/>
                        </a:lnSpc>
                        <a:spcBef>
                          <a:spcPts val="0"/>
                        </a:spcBef>
                        <a:spcAft>
                          <a:spcPts val="0"/>
                        </a:spcAft>
                        <a:buNone/>
                      </a:pPr>
                      <a:r>
                        <a:rPr lang="en-US" sz="750" b="0" i="0" u="none" strike="noStrike" cap="none" baseline="0">
                          <a:effectLst/>
                          <a:latin typeface="Arial"/>
                          <a:ea typeface="ＭＳ Ｐゴシック"/>
                          <a:cs typeface="+mn-cs"/>
                        </a:rPr>
                        <a:t>Jog wheels diameter: 11 cm</a:t>
                      </a:r>
                    </a:p>
                  </a:txBody>
                  <a:tcPr marT="45707" marB="45707" horzOverflow="overflow"/>
                </a:tc>
              </a:tr>
              <a:tr h="147919">
                <a:tc>
                  <a:txBody>
                    <a:bodyPr/>
                    <a:lstStyle/>
                    <a:p>
                      <a:pPr marL="0" marR="0" indent="0" algn="l" defTabSz="914400">
                        <a:lnSpc>
                          <a:spcPct val="100000"/>
                        </a:lnSpc>
                        <a:spcBef>
                          <a:spcPts val="0"/>
                        </a:spcBef>
                        <a:spcAft>
                          <a:spcPts val="0"/>
                        </a:spcAft>
                        <a:buNone/>
                      </a:pPr>
                      <a:r>
                        <a:rPr lang="en-US" sz="750" b="0" i="0" u="none" strike="noStrike" cap="none" baseline="0">
                          <a:effectLst/>
                          <a:latin typeface="Arial"/>
                          <a:ea typeface="ＭＳ Ｐゴシック"/>
                          <a:cs typeface="+mn-cs"/>
                        </a:rPr>
                        <a:t>Weight: 1.5 kg </a:t>
                      </a:r>
                    </a:p>
                  </a:txBody>
                  <a:tcPr marT="45707" marB="45707" horzOverflow="overflow"/>
                </a:tc>
              </a:tr>
            </a:tbl>
          </a:graphicData>
        </a:graphic>
      </p:graphicFrame>
      <p:graphicFrame>
        <p:nvGraphicFramePr>
          <p:cNvPr id="26" name="Group 74"/>
          <p:cNvGraphicFramePr>
            <a:graphicFrameLocks noGrp="1"/>
          </p:cNvGraphicFramePr>
          <p:nvPr>
            <p:extLst>
              <p:ext uri="{D42A27DB-BD31-4B8C-83A1-F6EECF244321}">
                <p14:modId xmlns:p14="http://schemas.microsoft.com/office/powerpoint/2010/main" val="435795408"/>
              </p:ext>
            </p:extLst>
          </p:nvPr>
        </p:nvGraphicFramePr>
        <p:xfrm>
          <a:off x="4867733" y="3131840"/>
          <a:ext cx="1945643" cy="2765930"/>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en-US" sz="900" b="1" i="0" u="none" strike="noStrike" cap="none" baseline="0">
                          <a:effectLst/>
                          <a:latin typeface="Arial"/>
                          <a:ea typeface="ＭＳ Ｐゴシック"/>
                          <a:cs typeface="+mn-cs"/>
                        </a:rPr>
                        <a:t>Required configuration</a:t>
                      </a:r>
                    </a:p>
                  </a:txBody>
                  <a:tcPr marT="45707" marB="45707" horzOverflow="overflow"/>
                </a:tc>
              </a:tr>
              <a:tr h="218739">
                <a:tc>
                  <a:txBody>
                    <a:bodyPr/>
                    <a:lstStyle/>
                    <a:p>
                      <a:pPr algn="l" defTabSz="914400">
                        <a:lnSpc>
                          <a:spcPct val="100000"/>
                        </a:lnSpc>
                        <a:buNone/>
                      </a:pPr>
                      <a:r>
                        <a:rPr lang="en-US" sz="750" b="1" i="0" dirty="0">
                          <a:effectLst/>
                          <a:latin typeface="Arial"/>
                          <a:ea typeface="ＭＳ Ｐゴシック"/>
                          <a:cs typeface="+mn-cs"/>
                        </a:rPr>
                        <a:t>DJUCED</a:t>
                      </a:r>
                      <a:r>
                        <a:rPr lang="fr-FR" sz="750" b="1" i="0" dirty="0">
                          <a:effectLst/>
                          <a:latin typeface="Arial Narrow"/>
                          <a:ea typeface="ＭＳ Ｐゴシック"/>
                          <a:cs typeface="+mn-cs"/>
                        </a:rPr>
                        <a:t>™</a:t>
                      </a:r>
                      <a:r>
                        <a:rPr lang="en-US" sz="750" b="1" i="0" dirty="0">
                          <a:effectLst/>
                          <a:latin typeface="Arial"/>
                          <a:ea typeface="ＭＳ Ｐゴシック"/>
                          <a:cs typeface="+mn-cs"/>
                        </a:rPr>
                        <a:t> 40° PC / MAC</a:t>
                      </a:r>
                    </a:p>
                    <a:p>
                      <a:pPr marL="54864" indent="-54864" algn="l" defTabSz="914400">
                        <a:buFont typeface="Arial"/>
                        <a:buChar char="•"/>
                      </a:pPr>
                      <a:r>
                        <a:rPr lang="en-US" sz="750" b="0" i="0" dirty="0">
                          <a:effectLst/>
                          <a:latin typeface="Arial"/>
                          <a:ea typeface="ＭＳ Ｐゴシック"/>
                          <a:cs typeface="+mn-cs"/>
                        </a:rPr>
                        <a:t>2 GHz or faster CPU</a:t>
                      </a:r>
                    </a:p>
                    <a:p>
                      <a:pPr marL="54864" indent="-54864" algn="l" defTabSz="914400">
                        <a:buFont typeface="Arial"/>
                        <a:buChar char="•"/>
                      </a:pPr>
                      <a:r>
                        <a:rPr lang="en-US" sz="750" b="0" i="0" dirty="0">
                          <a:effectLst/>
                          <a:latin typeface="Arial"/>
                          <a:ea typeface="ＭＳ Ｐゴシック"/>
                          <a:cs typeface="+mn-cs"/>
                        </a:rPr>
                        <a:t>2 GB RAM ore more</a:t>
                      </a:r>
                    </a:p>
                    <a:p>
                      <a:pPr marL="54864" indent="-54864" algn="l" defTabSz="914400">
                        <a:buFont typeface="Arial"/>
                        <a:buChar char="•"/>
                      </a:pPr>
                      <a:r>
                        <a:rPr lang="en-US" sz="750" b="0" i="0" dirty="0">
                          <a:effectLst/>
                          <a:latin typeface="Arial"/>
                          <a:ea typeface="ＭＳ Ｐゴシック"/>
                          <a:cs typeface="+mn-cs"/>
                        </a:rPr>
                        <a:t>Windows Vista, 7, 8 (32 and 64 bits)</a:t>
                      </a:r>
                    </a:p>
                    <a:p>
                      <a:pPr marL="54864" indent="-54864" algn="l" defTabSz="914400">
                        <a:buFont typeface="Arial"/>
                        <a:buChar char="•"/>
                      </a:pPr>
                      <a:r>
                        <a:rPr lang="en-US" sz="750" b="0" i="0" dirty="0">
                          <a:effectLst/>
                          <a:latin typeface="Arial"/>
                          <a:ea typeface="ＭＳ Ｐゴシック"/>
                          <a:cs typeface="+mn-cs"/>
                        </a:rPr>
                        <a:t>MAC </a:t>
                      </a:r>
                      <a:r>
                        <a:rPr lang="en-US" sz="750" b="0" i="0" dirty="0" err="1">
                          <a:effectLst/>
                          <a:latin typeface="Arial"/>
                          <a:ea typeface="ＭＳ Ｐゴシック"/>
                          <a:cs typeface="+mn-cs"/>
                        </a:rPr>
                        <a:t>OSX</a:t>
                      </a:r>
                      <a:r>
                        <a:rPr lang="en-US" sz="750" b="0" i="0" dirty="0">
                          <a:effectLst/>
                          <a:latin typeface="Arial"/>
                          <a:ea typeface="ＭＳ Ｐゴシック"/>
                          <a:cs typeface="+mn-cs"/>
                        </a:rPr>
                        <a:t> 10.7 and higher (32 and 64 bits)</a:t>
                      </a:r>
                    </a:p>
                  </a:txBody>
                  <a:tcPr marT="45707" marB="45707" horzOverflow="overflow"/>
                </a:tc>
              </a:tr>
              <a:tr h="192088">
                <a:tc>
                  <a:txBody>
                    <a:bodyPr/>
                    <a:lstStyle/>
                    <a:p>
                      <a:pPr marL="0" marR="0" indent="0" algn="l" defTabSz="914400">
                        <a:lnSpc>
                          <a:spcPct val="100000"/>
                        </a:lnSpc>
                        <a:spcBef>
                          <a:spcPts val="0"/>
                        </a:spcBef>
                        <a:spcAft>
                          <a:spcPts val="0"/>
                        </a:spcAft>
                        <a:buNone/>
                      </a:pPr>
                      <a:r>
                        <a:rPr lang="en-US" sz="750" b="1" i="0" u="none" strike="noStrike" baseline="0" dirty="0">
                          <a:latin typeface="Arial"/>
                          <a:ea typeface="ＭＳ Ｐゴシック"/>
                          <a:cs typeface="+mn-cs"/>
                        </a:rPr>
                        <a:t>DJUCED</a:t>
                      </a:r>
                      <a:r>
                        <a:rPr lang="fr-FR" sz="750" b="1" i="0" dirty="0">
                          <a:effectLst/>
                          <a:latin typeface="Arial Narrow"/>
                          <a:ea typeface="ＭＳ Ｐゴシック"/>
                          <a:cs typeface="+mn-cs"/>
                        </a:rPr>
                        <a:t>™</a:t>
                      </a:r>
                      <a:r>
                        <a:rPr lang="en-US" sz="750" b="1" i="0" u="none" strike="noStrike" baseline="0" dirty="0">
                          <a:latin typeface="Arial"/>
                          <a:ea typeface="ＭＳ Ｐゴシック"/>
                          <a:cs typeface="+mn-cs"/>
                        </a:rPr>
                        <a:t> Master (iOS and Android)</a:t>
                      </a:r>
                    </a:p>
                    <a:p>
                      <a:pPr marL="0" marR="0" indent="0" algn="l" defTabSz="914400">
                        <a:lnSpc>
                          <a:spcPct val="100000"/>
                        </a:lnSpc>
                        <a:spcBef>
                          <a:spcPts val="0"/>
                        </a:spcBef>
                        <a:spcAft>
                          <a:spcPts val="0"/>
                        </a:spcAft>
                        <a:buNone/>
                      </a:pPr>
                      <a:r>
                        <a:rPr lang="en-US" sz="750" b="0" i="0" u="none" strike="noStrike" baseline="0" dirty="0">
                          <a:latin typeface="Arial"/>
                          <a:ea typeface="ＭＳ Ｐゴシック"/>
                          <a:cs typeface="+mn-cs"/>
                        </a:rPr>
                        <a:t>iOS 7 and higher / Bluetooth® 4.0</a:t>
                      </a:r>
                    </a:p>
                    <a:p>
                      <a:pPr marL="0" marR="0" indent="0" algn="l" defTabSz="914400">
                        <a:lnSpc>
                          <a:spcPct val="100000"/>
                        </a:lnSpc>
                        <a:spcBef>
                          <a:spcPts val="0"/>
                        </a:spcBef>
                        <a:spcAft>
                          <a:spcPts val="0"/>
                        </a:spcAft>
                        <a:buNone/>
                      </a:pPr>
                      <a:r>
                        <a:rPr lang="en-US" sz="750" b="0" i="0" u="none" strike="noStrike" baseline="0" dirty="0" err="1">
                          <a:latin typeface="Arial"/>
                          <a:ea typeface="ＭＳ Ｐゴシック"/>
                          <a:cs typeface="+mn-cs"/>
                        </a:rPr>
                        <a:t>iPhone</a:t>
                      </a:r>
                      <a:r>
                        <a:rPr lang="en-US" sz="750" b="0" i="0" u="none" strike="noStrike" baseline="0" dirty="0">
                          <a:latin typeface="Arial"/>
                          <a:ea typeface="ＭＳ Ｐゴシック"/>
                          <a:cs typeface="+mn-cs"/>
                        </a:rPr>
                        <a:t> 4S, iPod Touch 5, </a:t>
                      </a:r>
                      <a:r>
                        <a:rPr lang="en-US" sz="750" b="0" i="0" u="none" strike="noStrike" baseline="0" dirty="0" err="1">
                          <a:latin typeface="Arial"/>
                          <a:ea typeface="ＭＳ Ｐゴシック"/>
                          <a:cs typeface="+mn-cs"/>
                        </a:rPr>
                        <a:t>iPad</a:t>
                      </a:r>
                      <a:r>
                        <a:rPr lang="en-US" sz="750" b="0" i="0" u="none" strike="noStrike" baseline="0" dirty="0">
                          <a:latin typeface="Arial"/>
                          <a:ea typeface="ＭＳ Ｐゴシック"/>
                          <a:cs typeface="+mn-cs"/>
                        </a:rPr>
                        <a:t> mini, </a:t>
                      </a:r>
                      <a:r>
                        <a:rPr lang="en-US" sz="750" b="0" i="0" u="none" strike="noStrike" baseline="0" dirty="0" err="1">
                          <a:latin typeface="Arial"/>
                          <a:ea typeface="ＭＳ Ｐゴシック"/>
                          <a:cs typeface="+mn-cs"/>
                        </a:rPr>
                        <a:t>iPad</a:t>
                      </a:r>
                      <a:r>
                        <a:rPr lang="en-US" sz="750" b="0" i="0" u="none" strike="noStrike" baseline="0" dirty="0">
                          <a:latin typeface="Arial"/>
                          <a:ea typeface="ＭＳ Ｐゴシック"/>
                          <a:cs typeface="+mn-cs"/>
                        </a:rPr>
                        <a:t> 3 and later devices</a:t>
                      </a:r>
                    </a:p>
                    <a:p>
                      <a:pPr marL="0" marR="0" indent="0" algn="l" defTabSz="914400">
                        <a:lnSpc>
                          <a:spcPct val="100000"/>
                        </a:lnSpc>
                        <a:spcBef>
                          <a:spcPts val="0"/>
                        </a:spcBef>
                        <a:spcAft>
                          <a:spcPts val="0"/>
                        </a:spcAft>
                        <a:buNone/>
                      </a:pPr>
                      <a:endParaRPr lang="en-US" sz="750" strike="noStrike" dirty="0" smtClean="0"/>
                    </a:p>
                    <a:p>
                      <a:pPr marL="0" marR="0" indent="0" algn="l" defTabSz="914400">
                        <a:lnSpc>
                          <a:spcPct val="100000"/>
                        </a:lnSpc>
                        <a:spcBef>
                          <a:spcPts val="0"/>
                        </a:spcBef>
                        <a:spcAft>
                          <a:spcPts val="0"/>
                        </a:spcAft>
                        <a:buNone/>
                      </a:pPr>
                      <a:r>
                        <a:rPr lang="en-US" sz="750" b="0" i="0" u="none" strike="noStrike" baseline="0" dirty="0">
                          <a:latin typeface="Arial"/>
                          <a:ea typeface="ＭＳ Ｐゴシック"/>
                          <a:cs typeface="+mn-cs"/>
                        </a:rPr>
                        <a:t>Android 4.0 and higher / Bluetooth® 3.0</a:t>
                      </a:r>
                    </a:p>
                  </a:txBody>
                  <a:tcPr marT="45707" marB="45707" horzOverflow="overflow"/>
                </a:tc>
              </a:tr>
              <a:tr h="147919">
                <a:tc>
                  <a:txBody>
                    <a:bodyPr/>
                    <a:lstStyle/>
                    <a:p>
                      <a:pPr algn="l" defTabSz="914400">
                        <a:lnSpc>
                          <a:spcPct val="100000"/>
                        </a:lnSpc>
                        <a:buNone/>
                      </a:pPr>
                      <a:r>
                        <a:rPr lang="en-US" sz="750" b="1" i="0" dirty="0">
                          <a:solidFill>
                            <a:schemeClr val="tx1"/>
                          </a:solidFill>
                          <a:effectLst/>
                          <a:latin typeface="Calibri"/>
                          <a:ea typeface="+mn-ea"/>
                          <a:cs typeface="+mn-cs"/>
                        </a:rPr>
                        <a:t>DJUCED</a:t>
                      </a:r>
                      <a:r>
                        <a:rPr lang="fr-FR" sz="750" b="1" i="0" dirty="0">
                          <a:effectLst/>
                          <a:latin typeface="Arial Narrow"/>
                          <a:ea typeface="ＭＳ Ｐゴシック"/>
                          <a:cs typeface="+mn-cs"/>
                        </a:rPr>
                        <a:t>™</a:t>
                      </a:r>
                      <a:r>
                        <a:rPr lang="en-US" sz="750" b="1" i="0" dirty="0">
                          <a:solidFill>
                            <a:schemeClr val="tx1"/>
                          </a:solidFill>
                          <a:latin typeface="Calibri"/>
                          <a:ea typeface="+mn-ea"/>
                          <a:cs typeface="+mn-cs"/>
                        </a:rPr>
                        <a:t> </a:t>
                      </a:r>
                      <a:r>
                        <a:rPr lang="en-US" sz="750" b="1" i="0" dirty="0">
                          <a:solidFill>
                            <a:schemeClr val="tx1"/>
                          </a:solidFill>
                          <a:effectLst/>
                          <a:latin typeface="Calibri"/>
                          <a:ea typeface="+mn-ea"/>
                          <a:cs typeface="+mn-cs"/>
                        </a:rPr>
                        <a:t>App (iOS and Android)</a:t>
                      </a:r>
                    </a:p>
                    <a:p>
                      <a:pPr algn="l" defTabSz="914400">
                        <a:lnSpc>
                          <a:spcPct val="100000"/>
                        </a:lnSpc>
                        <a:buNone/>
                      </a:pPr>
                      <a:r>
                        <a:rPr lang="en-US" sz="750" b="0" i="0" dirty="0">
                          <a:solidFill>
                            <a:schemeClr val="tx1"/>
                          </a:solidFill>
                          <a:effectLst/>
                          <a:latin typeface="Calibri"/>
                          <a:ea typeface="+mn-ea"/>
                          <a:cs typeface="+mn-cs"/>
                        </a:rPr>
                        <a:t>iOS 7 and higher</a:t>
                      </a:r>
                      <a:r>
                        <a:rPr lang="en-US" sz="750" b="0" i="0" baseline="0" dirty="0">
                          <a:solidFill>
                            <a:schemeClr val="tx1"/>
                          </a:solidFill>
                          <a:effectLst/>
                          <a:latin typeface="Calibri"/>
                          <a:ea typeface="+mn-ea"/>
                          <a:cs typeface="+mn-cs"/>
                        </a:rPr>
                        <a:t> / </a:t>
                      </a:r>
                      <a:r>
                        <a:rPr lang="en-US" sz="750" b="0" i="0" dirty="0">
                          <a:solidFill>
                            <a:schemeClr val="tx1"/>
                          </a:solidFill>
                          <a:effectLst/>
                          <a:latin typeface="Calibri"/>
                          <a:ea typeface="+mn-ea"/>
                          <a:cs typeface="+mn-cs"/>
                        </a:rPr>
                        <a:t>Bluetooth® 4.0</a:t>
                      </a:r>
                    </a:p>
                    <a:p>
                      <a:pPr algn="l" defTabSz="914400">
                        <a:lnSpc>
                          <a:spcPct val="100000"/>
                        </a:lnSpc>
                        <a:buNone/>
                      </a:pPr>
                      <a:r>
                        <a:rPr lang="en-US" sz="750" b="0" i="0" dirty="0" err="1">
                          <a:solidFill>
                            <a:schemeClr val="tx1"/>
                          </a:solidFill>
                          <a:effectLst/>
                          <a:latin typeface="Calibri"/>
                          <a:ea typeface="+mn-ea"/>
                          <a:cs typeface="+mn-cs"/>
                        </a:rPr>
                        <a:t>iPad</a:t>
                      </a:r>
                      <a:r>
                        <a:rPr lang="en-US" sz="750" b="0" i="0" dirty="0">
                          <a:solidFill>
                            <a:schemeClr val="tx1"/>
                          </a:solidFill>
                          <a:effectLst/>
                          <a:latin typeface="Calibri"/>
                          <a:ea typeface="+mn-ea"/>
                          <a:cs typeface="+mn-cs"/>
                        </a:rPr>
                        <a:t> mini, </a:t>
                      </a:r>
                      <a:r>
                        <a:rPr lang="en-US" sz="750" b="0" i="0" dirty="0" err="1">
                          <a:solidFill>
                            <a:schemeClr val="tx1"/>
                          </a:solidFill>
                          <a:effectLst/>
                          <a:latin typeface="Calibri"/>
                          <a:ea typeface="+mn-ea"/>
                          <a:cs typeface="+mn-cs"/>
                        </a:rPr>
                        <a:t>iPad</a:t>
                      </a:r>
                      <a:r>
                        <a:rPr lang="en-US" sz="750" b="0" i="0" dirty="0">
                          <a:solidFill>
                            <a:schemeClr val="tx1"/>
                          </a:solidFill>
                          <a:effectLst/>
                          <a:latin typeface="Calibri"/>
                          <a:ea typeface="+mn-ea"/>
                          <a:cs typeface="+mn-cs"/>
                        </a:rPr>
                        <a:t> 3</a:t>
                      </a:r>
                      <a:r>
                        <a:rPr lang="en-US" sz="750" b="0" i="0" baseline="0" dirty="0">
                          <a:solidFill>
                            <a:schemeClr val="tx1"/>
                          </a:solidFill>
                          <a:latin typeface="Calibri"/>
                          <a:ea typeface="+mn-ea"/>
                          <a:cs typeface="+mn-cs"/>
                        </a:rPr>
                        <a:t> </a:t>
                      </a:r>
                      <a:r>
                        <a:rPr lang="en-US" sz="750" b="0" i="0" dirty="0">
                          <a:solidFill>
                            <a:schemeClr val="tx1"/>
                          </a:solidFill>
                          <a:effectLst/>
                          <a:latin typeface="Calibri"/>
                          <a:ea typeface="+mn-ea"/>
                          <a:cs typeface="+mn-cs"/>
                        </a:rPr>
                        <a:t>and later devices</a:t>
                      </a:r>
                    </a:p>
                    <a:p>
                      <a:pPr algn="l" defTabSz="914400">
                        <a:lnSpc>
                          <a:spcPct val="100000"/>
                        </a:lnSpc>
                        <a:buNone/>
                      </a:pPr>
                      <a:r>
                        <a:rPr lang="en-US" sz="750" b="0" i="0" dirty="0">
                          <a:solidFill>
                            <a:schemeClr val="tx1"/>
                          </a:solidFill>
                          <a:effectLst/>
                          <a:latin typeface="Calibri"/>
                          <a:ea typeface="+mn-ea"/>
                          <a:cs typeface="+mn-cs"/>
                        </a:rPr>
                        <a:t>Android 4.0 and higher</a:t>
                      </a:r>
                      <a:r>
                        <a:rPr lang="en-US" sz="750" b="0" i="0" baseline="0" dirty="0">
                          <a:solidFill>
                            <a:schemeClr val="tx1"/>
                          </a:solidFill>
                          <a:effectLst/>
                          <a:latin typeface="Calibri"/>
                          <a:ea typeface="+mn-ea"/>
                          <a:cs typeface="+mn-cs"/>
                        </a:rPr>
                        <a:t> / </a:t>
                      </a:r>
                      <a:r>
                        <a:rPr lang="en-US" sz="750" b="0" i="0" dirty="0">
                          <a:solidFill>
                            <a:schemeClr val="tx1"/>
                          </a:solidFill>
                          <a:effectLst/>
                          <a:latin typeface="Calibri"/>
                          <a:ea typeface="+mn-ea"/>
                          <a:cs typeface="+mn-cs"/>
                        </a:rPr>
                        <a:t>Bluetooth® 3.0</a:t>
                      </a:r>
                    </a:p>
                  </a:txBody>
                  <a:tcPr marT="45707" marB="45707" horzOverflow="overflow"/>
                </a:tc>
              </a:tr>
              <a:tr h="165824">
                <a:tc>
                  <a:txBody>
                    <a:bodyPr/>
                    <a:lstStyle/>
                    <a:p>
                      <a:pPr marL="0" marR="0" indent="0" algn="l" defTabSz="914400">
                        <a:lnSpc>
                          <a:spcPct val="100000"/>
                        </a:lnSpc>
                        <a:spcBef>
                          <a:spcPts val="0"/>
                        </a:spcBef>
                        <a:spcAft>
                          <a:spcPts val="0"/>
                        </a:spcAft>
                        <a:buNone/>
                      </a:pPr>
                      <a:r>
                        <a:rPr lang="en-US" sz="750" b="0" i="0" u="none" strike="noStrike" baseline="0">
                          <a:latin typeface="Arial"/>
                          <a:ea typeface="ＭＳ Ｐゴシック"/>
                          <a:cs typeface="+mn-cs"/>
                        </a:rPr>
                        <a:t>Check your device</a:t>
                      </a:r>
                    </a:p>
                    <a:p>
                      <a:pPr marL="0" marR="0" indent="0" algn="l" defTabSz="914400">
                        <a:lnSpc>
                          <a:spcPct val="100000"/>
                        </a:lnSpc>
                        <a:spcBef>
                          <a:spcPts val="0"/>
                        </a:spcBef>
                        <a:spcAft>
                          <a:spcPts val="0"/>
                        </a:spcAft>
                        <a:buNone/>
                      </a:pPr>
                      <a:r>
                        <a:rPr lang="en-US" sz="750" b="0" i="0" u="none" strike="noStrike" baseline="0">
                          <a:latin typeface="Arial"/>
                          <a:ea typeface="ＭＳ Ｐゴシック"/>
                          <a:cs typeface="+mn-cs"/>
                        </a:rPr>
                        <a:t>compatibility here:</a:t>
                      </a:r>
                    </a:p>
                    <a:p>
                      <a:pPr marL="0" marR="0" indent="0" algn="l" defTabSz="914400">
                        <a:lnSpc>
                          <a:spcPct val="100000"/>
                        </a:lnSpc>
                        <a:spcBef>
                          <a:spcPts val="0"/>
                        </a:spcBef>
                        <a:spcAft>
                          <a:spcPts val="0"/>
                        </a:spcAft>
                        <a:buNone/>
                      </a:pPr>
                      <a:endParaRPr lang="en-US" sz="750" strike="noStrike" dirty="0" smtClean="0"/>
                    </a:p>
                  </a:txBody>
                  <a:tcPr marT="45707" marB="45707" horzOverflow="overflow"/>
                </a:tc>
              </a:tr>
            </a:tbl>
          </a:graphicData>
        </a:graphic>
      </p:graphicFrame>
      <p:graphicFrame>
        <p:nvGraphicFramePr>
          <p:cNvPr id="27" name="Group 74"/>
          <p:cNvGraphicFramePr>
            <a:graphicFrameLocks noGrp="1"/>
          </p:cNvGraphicFramePr>
          <p:nvPr>
            <p:extLst>
              <p:ext uri="{D42A27DB-BD31-4B8C-83A1-F6EECF244321}">
                <p14:modId xmlns:p14="http://schemas.microsoft.com/office/powerpoint/2010/main" val="2176510628"/>
              </p:ext>
            </p:extLst>
          </p:nvPr>
        </p:nvGraphicFramePr>
        <p:xfrm>
          <a:off x="4867733" y="5940152"/>
          <a:ext cx="1945643" cy="929588"/>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en-US" sz="900" b="1" i="0" u="none" strike="noStrike" cap="none" baseline="0">
                          <a:effectLst/>
                          <a:latin typeface="Arial"/>
                          <a:ea typeface="ＭＳ Ｐゴシック"/>
                          <a:cs typeface="+mn-cs"/>
                        </a:rPr>
                        <a:t>Packaging contents</a:t>
                      </a:r>
                    </a:p>
                  </a:txBody>
                  <a:tcPr marT="45707" marB="45707" horzOverflow="overflow"/>
                </a:tc>
              </a:tr>
              <a:tr h="218739">
                <a:tc>
                  <a:txBody>
                    <a:bodyPr/>
                    <a:lstStyle/>
                    <a:p>
                      <a:pPr marL="54864" marR="0" indent="-54864" algn="l" defTabSz="914400">
                        <a:lnSpc>
                          <a:spcPct val="100000"/>
                        </a:lnSpc>
                        <a:spcBef>
                          <a:spcPts val="0"/>
                        </a:spcBef>
                        <a:spcAft>
                          <a:spcPts val="0"/>
                        </a:spcAft>
                        <a:buFont typeface="Arial"/>
                        <a:buChar char="•"/>
                      </a:pPr>
                      <a:r>
                        <a:rPr lang="en-US" sz="800" b="0" i="0" u="none" strike="noStrike" cap="none" baseline="0">
                          <a:effectLst/>
                          <a:latin typeface="Arial"/>
                          <a:ea typeface="ＭＳ Ｐゴシック"/>
                          <a:cs typeface="+mn-cs"/>
                        </a:rPr>
                        <a:t>Hercules Universal DJ</a:t>
                      </a:r>
                    </a:p>
                    <a:p>
                      <a:pPr marL="54864" marR="0" indent="-54864" algn="l" defTabSz="914400">
                        <a:lnSpc>
                          <a:spcPct val="100000"/>
                        </a:lnSpc>
                        <a:spcBef>
                          <a:spcPts val="0"/>
                        </a:spcBef>
                        <a:spcAft>
                          <a:spcPts val="0"/>
                        </a:spcAft>
                        <a:buFont typeface="Arial"/>
                        <a:buChar char="•"/>
                      </a:pPr>
                      <a:r>
                        <a:rPr lang="en-US" sz="800" b="0" i="0" u="none" strike="noStrike" cap="none" baseline="0">
                          <a:effectLst/>
                          <a:latin typeface="Arial"/>
                          <a:ea typeface="ＭＳ Ｐゴシック"/>
                          <a:cs typeface="+mn-cs"/>
                        </a:rPr>
                        <a:t>Installation CD</a:t>
                      </a:r>
                    </a:p>
                    <a:p>
                      <a:pPr marL="54864" marR="0" indent="-54864" algn="l" defTabSz="914400">
                        <a:lnSpc>
                          <a:spcPct val="100000"/>
                        </a:lnSpc>
                        <a:spcBef>
                          <a:spcPts val="0"/>
                        </a:spcBef>
                        <a:spcAft>
                          <a:spcPts val="0"/>
                        </a:spcAft>
                        <a:buFont typeface="Arial"/>
                        <a:buChar char="•"/>
                      </a:pPr>
                      <a:r>
                        <a:rPr lang="en-US" sz="800" b="0" i="0" u="none" strike="noStrike" cap="none" baseline="0">
                          <a:effectLst/>
                          <a:latin typeface="Arial"/>
                          <a:ea typeface="ＭＳ Ｐゴシック"/>
                          <a:cs typeface="+mn-cs"/>
                        </a:rPr>
                        <a:t>Printed Quick Start Guide + poster</a:t>
                      </a:r>
                    </a:p>
                    <a:p>
                      <a:pPr marL="54864" marR="0" indent="-54864" algn="l" defTabSz="914400">
                        <a:lnSpc>
                          <a:spcPct val="100000"/>
                        </a:lnSpc>
                        <a:spcBef>
                          <a:spcPts val="0"/>
                        </a:spcBef>
                        <a:spcAft>
                          <a:spcPts val="0"/>
                        </a:spcAft>
                        <a:buFont typeface="Arial"/>
                        <a:buChar char="•"/>
                      </a:pPr>
                      <a:r>
                        <a:rPr lang="en-US" sz="800" b="0" i="0" u="none" strike="noStrike" cap="none" baseline="0">
                          <a:effectLst/>
                          <a:latin typeface="Arial"/>
                          <a:ea typeface="ＭＳ Ｐゴシック"/>
                          <a:cs typeface="+mn-cs"/>
                        </a:rPr>
                        <a:t>USB cable</a:t>
                      </a:r>
                    </a:p>
                    <a:p>
                      <a:pPr marL="54864" marR="0" indent="-54864" algn="l" defTabSz="914400">
                        <a:lnSpc>
                          <a:spcPct val="100000"/>
                        </a:lnSpc>
                        <a:spcBef>
                          <a:spcPts val="0"/>
                        </a:spcBef>
                        <a:spcAft>
                          <a:spcPts val="0"/>
                        </a:spcAft>
                        <a:buFont typeface="Arial"/>
                        <a:buChar char="•"/>
                      </a:pPr>
                      <a:r>
                        <a:rPr lang="en-US" sz="800" b="0" i="0" u="none" strike="noStrike" cap="none" baseline="0">
                          <a:effectLst/>
                          <a:latin typeface="Arial"/>
                          <a:ea typeface="ＭＳ Ｐゴシック"/>
                          <a:cs typeface="+mn-cs"/>
                        </a:rPr>
                        <a:t>RCA mini-jack audio cable</a:t>
                      </a:r>
                    </a:p>
                  </a:txBody>
                  <a:tcPr marT="45707" marB="45707" horzOverflow="overflow"/>
                </a:tc>
              </a:tr>
            </a:tbl>
          </a:graphicData>
        </a:graphic>
      </p:graphicFrame>
      <p:graphicFrame>
        <p:nvGraphicFramePr>
          <p:cNvPr id="28" name="Group 74"/>
          <p:cNvGraphicFramePr>
            <a:graphicFrameLocks noGrp="1"/>
          </p:cNvGraphicFramePr>
          <p:nvPr>
            <p:extLst>
              <p:ext uri="{D42A27DB-BD31-4B8C-83A1-F6EECF244321}">
                <p14:modId xmlns:p14="http://schemas.microsoft.com/office/powerpoint/2010/main" val="47887138"/>
              </p:ext>
            </p:extLst>
          </p:nvPr>
        </p:nvGraphicFramePr>
        <p:xfrm>
          <a:off x="4867733" y="7092280"/>
          <a:ext cx="1945643" cy="1087315"/>
        </p:xfrm>
        <a:graphic>
          <a:graphicData uri="http://schemas.openxmlformats.org/drawingml/2006/table">
            <a:tbl>
              <a:tblPr>
                <a:tableStyleId>{5DA37D80-6434-44D0-A028-1B22A696006F}</a:tableStyleId>
              </a:tblPr>
              <a:tblGrid>
                <a:gridCol w="1945643"/>
              </a:tblGrid>
              <a:tr h="206375">
                <a:tc>
                  <a:txBody>
                    <a:bodyPr/>
                    <a:lstStyle/>
                    <a:p>
                      <a:pPr marL="0" marR="0" indent="0" algn="l" defTabSz="914400">
                        <a:lnSpc>
                          <a:spcPct val="100000"/>
                        </a:lnSpc>
                        <a:spcBef>
                          <a:spcPts val="0"/>
                        </a:spcBef>
                        <a:spcAft>
                          <a:spcPts val="0"/>
                        </a:spcAft>
                        <a:buNone/>
                      </a:pPr>
                      <a:r>
                        <a:rPr lang="en-US" sz="900" b="1" i="0" u="none" strike="noStrike" cap="none" baseline="0">
                          <a:effectLst/>
                          <a:latin typeface="Arial"/>
                          <a:ea typeface="ＭＳ Ｐゴシック"/>
                          <a:cs typeface="+mn-cs"/>
                        </a:rPr>
                        <a:t>Packaging specifications</a:t>
                      </a:r>
                    </a:p>
                  </a:txBody>
                  <a:tcPr marT="45707" marB="45707" horzOverflow="overflow"/>
                </a:tc>
              </a:tr>
              <a:tr h="218739">
                <a:tc>
                  <a:txBody>
                    <a:bodyPr/>
                    <a:lstStyle/>
                    <a:p>
                      <a:pPr marL="795528" marR="0" indent="-795528" algn="l" defTabSz="914400">
                        <a:lnSpc>
                          <a:spcPct val="100000"/>
                        </a:lnSpc>
                        <a:spcBef>
                          <a:spcPts val="0"/>
                        </a:spcBef>
                        <a:spcAft>
                          <a:spcPts val="0"/>
                        </a:spcAft>
                        <a:buNone/>
                      </a:pPr>
                      <a:r>
                        <a:rPr lang="en-US" sz="800" b="0" i="0" u="none" strike="noStrike" cap="none" baseline="0">
                          <a:effectLst/>
                          <a:latin typeface="Arial"/>
                          <a:ea typeface="ＭＳ Ｐゴシック"/>
                          <a:cs typeface="+mn-cs"/>
                        </a:rPr>
                        <a:t>Color box</a:t>
                      </a:r>
                      <a:r>
                        <a:rPr lang="en-US" sz="800" b="0" i="0" u="none" strike="noStrike" cap="none" baseline="0">
                          <a:latin typeface="Arial"/>
                          <a:ea typeface="ＭＳ Ｐゴシック"/>
                          <a:cs typeface="+mn-cs"/>
                        </a:rPr>
                        <a:t>	</a:t>
                      </a:r>
                      <a:r>
                        <a:rPr lang="en-US" sz="800" b="0" i="0" u="none" strike="noStrike" cap="none" baseline="0">
                          <a:effectLst/>
                          <a:latin typeface="Arial"/>
                          <a:ea typeface="ＭＳ Ｐゴシック"/>
                          <a:cs typeface="+mn-cs"/>
                        </a:rPr>
                        <a:t>47.6 x 26.6 x 7.4 cm</a:t>
                      </a:r>
                    </a:p>
                  </a:txBody>
                  <a:tcPr marT="45707" marB="45707" horzOverflow="overflow"/>
                </a:tc>
              </a:tr>
              <a:tr h="192088">
                <a:tc>
                  <a:txBody>
                    <a:bodyPr/>
                    <a:lstStyle/>
                    <a:p>
                      <a:pPr marL="795528" marR="0" indent="-795528" algn="l" defTabSz="914400">
                        <a:lnSpc>
                          <a:spcPct val="100000"/>
                        </a:lnSpc>
                        <a:spcBef>
                          <a:spcPts val="0"/>
                        </a:spcBef>
                        <a:spcAft>
                          <a:spcPts val="0"/>
                        </a:spcAft>
                        <a:buNone/>
                      </a:pPr>
                      <a:r>
                        <a:rPr lang="en-US" sz="800" b="0" i="0" u="none" strike="noStrike" cap="none" baseline="0">
                          <a:effectLst/>
                          <a:latin typeface="Arial"/>
                          <a:ea typeface="ＭＳ Ｐゴシック"/>
                          <a:cs typeface="+mn-cs"/>
                        </a:rPr>
                        <a:t>Carton</a:t>
                      </a:r>
                      <a:r>
                        <a:rPr lang="en-US" sz="800" b="0" i="0" u="none" strike="noStrike" cap="none" baseline="0">
                          <a:latin typeface="Arial"/>
                          <a:ea typeface="ＭＳ Ｐゴシック"/>
                          <a:cs typeface="+mn-cs"/>
                        </a:rPr>
                        <a:t>	</a:t>
                      </a:r>
                      <a:r>
                        <a:rPr lang="en-US" sz="800" b="0" i="0" u="none" strike="noStrike" cap="none" baseline="0">
                          <a:effectLst/>
                          <a:latin typeface="Arial"/>
                          <a:ea typeface="ＭＳ Ｐゴシック"/>
                          <a:cs typeface="+mn-cs"/>
                        </a:rPr>
                        <a:t>50 x 29.5 x 17.5 cm</a:t>
                      </a:r>
                    </a:p>
                  </a:txBody>
                  <a:tcPr marT="45707" marB="45707" horzOverflow="overflow"/>
                </a:tc>
              </a:tr>
              <a:tr h="147919">
                <a:tc>
                  <a:txBody>
                    <a:bodyPr/>
                    <a:lstStyle/>
                    <a:p>
                      <a:pPr marL="795528" marR="0" indent="-795528" algn="l" defTabSz="914400">
                        <a:lnSpc>
                          <a:spcPct val="100000"/>
                        </a:lnSpc>
                        <a:spcBef>
                          <a:spcPts val="0"/>
                        </a:spcBef>
                        <a:spcAft>
                          <a:spcPts val="0"/>
                        </a:spcAft>
                        <a:buNone/>
                      </a:pPr>
                      <a:r>
                        <a:rPr lang="en-US" sz="800" b="0" i="0" u="none" strike="noStrike" cap="none" baseline="0">
                          <a:effectLst/>
                          <a:latin typeface="Arial"/>
                          <a:ea typeface="ＭＳ Ｐゴシック"/>
                          <a:cs typeface="+mn-cs"/>
                        </a:rPr>
                        <a:t>Units/carton</a:t>
                      </a:r>
                      <a:r>
                        <a:rPr lang="en-US" sz="800" b="0" i="0" u="none" strike="noStrike" cap="none" baseline="0">
                          <a:latin typeface="Arial"/>
                          <a:ea typeface="ＭＳ Ｐゴシック"/>
                          <a:cs typeface="+mn-cs"/>
                        </a:rPr>
                        <a:t>	</a:t>
                      </a:r>
                      <a:r>
                        <a:rPr lang="en-US" sz="800" b="0" i="0" u="none" strike="noStrike" cap="none" baseline="0">
                          <a:effectLst/>
                          <a:latin typeface="Arial"/>
                          <a:ea typeface="ＭＳ Ｐゴシック"/>
                          <a:cs typeface="+mn-cs"/>
                        </a:rPr>
                        <a:t>2</a:t>
                      </a:r>
                    </a:p>
                  </a:txBody>
                  <a:tcPr marT="45707" marB="45707" horzOverflow="overflow"/>
                </a:tc>
              </a:tr>
              <a:tr h="165824">
                <a:tc>
                  <a:txBody>
                    <a:bodyPr/>
                    <a:lstStyle/>
                    <a:p>
                      <a:pPr marL="795528" marR="0" indent="-795528" algn="l" defTabSz="914400">
                        <a:lnSpc>
                          <a:spcPct val="100000"/>
                        </a:lnSpc>
                        <a:spcBef>
                          <a:spcPts val="0"/>
                        </a:spcBef>
                        <a:spcAft>
                          <a:spcPts val="0"/>
                        </a:spcAft>
                        <a:buNone/>
                      </a:pPr>
                      <a:r>
                        <a:rPr lang="en-US" sz="800" b="0" i="0" u="none" strike="noStrike" cap="none" baseline="0">
                          <a:effectLst/>
                          <a:latin typeface="Arial"/>
                          <a:ea typeface="ＭＳ Ｐゴシック"/>
                          <a:cs typeface="+mn-cs"/>
                        </a:rPr>
                        <a:t>Qty / Pallet</a:t>
                      </a:r>
                      <a:r>
                        <a:rPr lang="en-US" sz="800" b="0" i="0" u="none" strike="noStrike" cap="none" baseline="0">
                          <a:latin typeface="Arial"/>
                          <a:ea typeface="ＭＳ Ｐゴシック"/>
                          <a:cs typeface="+mn-cs"/>
                        </a:rPr>
                        <a:t>	</a:t>
                      </a:r>
                      <a:r>
                        <a:rPr lang="en-US" sz="800" b="0" i="0" u="none" strike="noStrike" cap="none" baseline="0">
                          <a:effectLst/>
                          <a:latin typeface="Arial"/>
                          <a:ea typeface="ＭＳ Ｐゴシック"/>
                          <a:cs typeface="+mn-cs"/>
                        </a:rPr>
                        <a:t>108</a:t>
                      </a:r>
                    </a:p>
                  </a:txBody>
                  <a:tcPr marT="45707" marB="45707" horzOverflow="overflow"/>
                </a:tc>
              </a:tr>
            </a:tbl>
          </a:graphicData>
        </a:graphic>
      </p:graphicFrame>
      <p:sp>
        <p:nvSpPr>
          <p:cNvPr id="29" name="Rectangle 28"/>
          <p:cNvSpPr/>
          <p:nvPr/>
        </p:nvSpPr>
        <p:spPr>
          <a:xfrm>
            <a:off x="71437" y="8618894"/>
            <a:ext cx="6858001" cy="553998"/>
          </a:xfrm>
          <a:prstGeom prst="rect">
            <a:avLst/>
          </a:prstGeom>
        </p:spPr>
        <p:txBody>
          <a:bodyPr wrap="square">
            <a:spAutoFit/>
          </a:bodyPr>
          <a:lstStyle/>
          <a:p>
            <a:pPr algn="just" defTabSz="914400">
              <a:buNone/>
            </a:pPr>
            <a:r>
              <a:rPr lang="en-US" sz="600" b="0" i="0">
                <a:solidFill>
                  <a:schemeClr val="bg1"/>
                </a:solidFill>
                <a:latin typeface="Arial"/>
                <a:ea typeface="ＭＳ Ｐゴシック"/>
                <a:cs typeface="+mn-cs"/>
              </a:rPr>
              <a:t>© 2014 Guillemot Corporation S.A. All rights reserved. Hercules® is a registered trademark of Guillemot Corporation S.A. Apple and iPad are trademarks of Apple, Inc, registered in the United States of America and other countries. The Bluetooth® word mark and logos are registered trademarks owned by Bluetooth SIG, Inc. and any use of such marks by Guillemot Corporation is under license. Microsoft®, Windows® XP, Windows® Vista, Windows® 7, Windows® 8 are registered trademarks of Microsoft Corporation. All other trademarks and brand names are hereby acknowledged and are the property of their respective owners. Images and illustrations not binding. Contents, designs and specifications are subject to change without notice and may vary from one country to another.</a:t>
            </a: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1992" y="58033"/>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29300" y="5508104"/>
            <a:ext cx="360040" cy="36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1974" y="581992"/>
            <a:ext cx="623596" cy="199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descr="M:\HERCULES MKG\DJING\DJControlUniversal\Pictures\Pictos\LaptopMod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1" y="2678047"/>
            <a:ext cx="1346910" cy="7908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M:\HERCULES MKG\DJING\DJControlUniversal\Pictures\Pictos\MultiscreenMod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5589" y="2627786"/>
            <a:ext cx="1432508" cy="84112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M:\HERCULES MKG\DJING\DJControlUniversal\Pictures\Pictos\TabletMod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8097" y="2608390"/>
            <a:ext cx="1465544" cy="8605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3531" y="1162456"/>
            <a:ext cx="3739019" cy="1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phermant.GUILLEMOT\Desktop\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3086" y="3429243"/>
            <a:ext cx="811474" cy="511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hermant.GUILLEMOT\Desktop\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23" y="1310700"/>
            <a:ext cx="3039854" cy="21263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6858000" cy="539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sz="2400"/>
          </a:p>
        </p:txBody>
      </p:sp>
      <p:sp>
        <p:nvSpPr>
          <p:cNvPr id="8" name="ZoneTexte 37"/>
          <p:cNvSpPr txBox="1">
            <a:spLocks noChangeArrowheads="1"/>
          </p:cNvSpPr>
          <p:nvPr/>
        </p:nvSpPr>
        <p:spPr bwMode="auto">
          <a:xfrm>
            <a:off x="61913" y="936625"/>
            <a:ext cx="1573212" cy="276999"/>
          </a:xfrm>
          <a:prstGeom prst="rect">
            <a:avLst/>
          </a:prstGeom>
          <a:noFill/>
          <a:ln w="9525">
            <a:noFill/>
            <a:miter lim="800000"/>
            <a:headEnd/>
            <a:tailEnd/>
          </a:ln>
        </p:spPr>
        <p:txBody>
          <a:bodyPr>
            <a:spAutoFit/>
          </a:bodyPr>
          <a:lstStyle/>
          <a:p>
            <a:pPr algn="l" defTabSz="914400">
              <a:buNone/>
            </a:pPr>
            <a:r>
              <a:rPr lang="en-US" sz="1200" b="1" i="0">
                <a:latin typeface="Calibri"/>
                <a:ea typeface="ＭＳ Ｐゴシック"/>
                <a:cs typeface="+mn-cs"/>
              </a:rPr>
              <a:t>www.hercules.com</a:t>
            </a:r>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613" y="157163"/>
            <a:ext cx="1112837" cy="750887"/>
          </a:xfrm>
          <a:prstGeom prst="rect">
            <a:avLst/>
          </a:prstGeom>
          <a:noFill/>
          <a:ln w="9525">
            <a:noFill/>
            <a:miter lim="800000"/>
            <a:headEnd/>
            <a:tailEnd/>
          </a:ln>
        </p:spPr>
      </p:pic>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8122" y="59752"/>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M:\HERCULES MKG\DJING\Djuced\DJUCED PC\Djuced_40_Screenshot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6265" y="1603319"/>
            <a:ext cx="1701058" cy="1063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HERCULES MKG\DJING\Djuced\DJUCED PC\logo_DJUCED_40°_W.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4225" y="1053178"/>
            <a:ext cx="1068393" cy="85452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308717" y="1791851"/>
            <a:ext cx="1579792" cy="907941"/>
          </a:xfrm>
          <a:prstGeom prst="rect">
            <a:avLst/>
          </a:prstGeom>
          <a:noFill/>
        </p:spPr>
        <p:txBody>
          <a:bodyPr wrap="square" rtlCol="0">
            <a:spAutoFit/>
          </a:bodyPr>
          <a:lstStyle/>
          <a:p>
            <a:pPr algn="l" defTabSz="914400">
              <a:buNone/>
            </a:pPr>
            <a:r>
              <a:rPr lang="en-US" sz="1100" b="1" i="0" dirty="0">
                <a:latin typeface="Arial"/>
                <a:ea typeface="ＭＳ Ｐゴシック"/>
                <a:cs typeface="+mn-cs"/>
              </a:rPr>
              <a:t>DJUCED™ 40°</a:t>
            </a:r>
          </a:p>
          <a:p>
            <a:pPr algn="l" defTabSz="914400">
              <a:buNone/>
            </a:pPr>
            <a:r>
              <a:rPr lang="en-US" sz="1050" b="0" i="0" dirty="0">
                <a:latin typeface="Arial"/>
                <a:ea typeface="ＭＳ Ｐゴシック"/>
                <a:cs typeface="+mn-cs"/>
              </a:rPr>
              <a:t>Comprehensive and intuitive DJing software</a:t>
            </a:r>
          </a:p>
          <a:p>
            <a:pPr algn="l" defTabSz="914400">
              <a:buNone/>
            </a:pPr>
            <a:r>
              <a:rPr lang="en-US" sz="1050" b="1" i="1" dirty="0">
                <a:latin typeface="Arial"/>
                <a:ea typeface="ＭＳ Ｐゴシック"/>
                <a:cs typeface="+mn-cs"/>
              </a:rPr>
              <a:t>PC/Mac</a:t>
            </a:r>
            <a:r>
              <a:rPr lang="en-US" sz="1050" b="0" i="1" dirty="0">
                <a:latin typeface="Arial"/>
                <a:ea typeface="ＭＳ Ｐゴシック"/>
                <a:cs typeface="+mn-cs"/>
              </a:rPr>
              <a:t> - Included in pack</a:t>
            </a:r>
          </a:p>
        </p:txBody>
      </p:sp>
      <p:pic>
        <p:nvPicPr>
          <p:cNvPr id="1031" name="Picture 7" descr="C:\Users\phermant.GUILLEMOT\Desktop\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786" y="3636799"/>
            <a:ext cx="3027807" cy="23718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M:\HERCULES MKG\DJING\Djuced\DJUCED PC\logo_DJUCED_40°_W.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8681" y="3213359"/>
            <a:ext cx="1058833" cy="846879"/>
          </a:xfrm>
          <a:prstGeom prst="rect">
            <a:avLst/>
          </a:prstGeom>
          <a:noFill/>
          <a:extLst>
            <a:ext uri="{909E8E84-426E-40DD-AFC4-6F175D3DCCD1}">
              <a14:hiddenFill xmlns:a14="http://schemas.microsoft.com/office/drawing/2010/main">
                <a:solidFill>
                  <a:srgbClr val="FFFFFF"/>
                </a:solidFill>
              </a14:hiddenFill>
            </a:ext>
          </a:extLst>
        </p:spPr>
      </p:pic>
      <p:sp>
        <p:nvSpPr>
          <p:cNvPr id="3" name="Plus 2"/>
          <p:cNvSpPr/>
          <p:nvPr/>
        </p:nvSpPr>
        <p:spPr>
          <a:xfrm>
            <a:off x="4594307" y="3538984"/>
            <a:ext cx="461958" cy="504056"/>
          </a:xfrm>
          <a:prstGeom prst="mathPlu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 name="Rectangle 3"/>
          <p:cNvSpPr/>
          <p:nvPr/>
        </p:nvSpPr>
        <p:spPr>
          <a:xfrm>
            <a:off x="3222538" y="4155048"/>
            <a:ext cx="2510718" cy="1646605"/>
          </a:xfrm>
          <a:prstGeom prst="rect">
            <a:avLst/>
          </a:prstGeom>
        </p:spPr>
        <p:txBody>
          <a:bodyPr wrap="square">
            <a:spAutoFit/>
          </a:bodyPr>
          <a:lstStyle/>
          <a:p>
            <a:pPr algn="l" defTabSz="914400">
              <a:buNone/>
            </a:pPr>
            <a:r>
              <a:rPr lang="en-US" sz="1100" b="1" i="0" dirty="0">
                <a:latin typeface="Arial"/>
                <a:ea typeface="ＭＳ Ｐゴシック"/>
                <a:cs typeface="+mn-cs"/>
              </a:rPr>
              <a:t>DJUCED™ Master</a:t>
            </a:r>
          </a:p>
          <a:p>
            <a:pPr algn="l" defTabSz="914400">
              <a:buNone/>
            </a:pPr>
            <a:r>
              <a:rPr lang="en-US" sz="1000" b="0" i="0" dirty="0" smtClean="0">
                <a:latin typeface="Arial"/>
                <a:ea typeface="ＭＳ Ｐゴシック"/>
                <a:cs typeface="+mn-cs"/>
              </a:rPr>
              <a:t>Extend your DJ controller with the My Remote and My Extender modules. Invite your crowd to contribute to your party's success </a:t>
            </a:r>
            <a:r>
              <a:rPr lang="en-US" sz="1000" b="0" i="0" u="sng" dirty="0" smtClean="0">
                <a:latin typeface="Arial"/>
                <a:ea typeface="ＭＳ Ｐゴシック"/>
                <a:cs typeface="+mn-cs"/>
              </a:rPr>
              <a:t>with DJUCED™ Party</a:t>
            </a:r>
            <a:r>
              <a:rPr lang="en-US" sz="1000" b="0" i="0" dirty="0" smtClean="0">
                <a:latin typeface="Arial"/>
                <a:ea typeface="ＭＳ Ｐゴシック"/>
                <a:cs typeface="+mn-cs"/>
              </a:rPr>
              <a:t> (playlist selection votes, track requests and special messages).</a:t>
            </a:r>
          </a:p>
          <a:p>
            <a:pPr algn="l" defTabSz="914400">
              <a:buNone/>
            </a:pPr>
            <a:r>
              <a:rPr lang="en-US" sz="1000" b="0" i="1" dirty="0" smtClean="0">
                <a:latin typeface="Arial"/>
                <a:ea typeface="ＭＳ Ｐゴシック"/>
                <a:cs typeface="+mn-cs"/>
              </a:rPr>
              <a:t>DJUCED</a:t>
            </a:r>
            <a:r>
              <a:rPr lang="en-US" sz="1000" b="0" i="1" dirty="0">
                <a:latin typeface="Arial"/>
                <a:ea typeface="ＭＳ Ｐゴシック"/>
                <a:cs typeface="+mn-cs"/>
              </a:rPr>
              <a:t>™ Master is an evolutionary app, </a:t>
            </a:r>
            <a:r>
              <a:rPr lang="en-US" sz="1000" b="1" i="1" dirty="0">
                <a:latin typeface="Arial"/>
                <a:ea typeface="ＭＳ Ｐゴシック"/>
                <a:cs typeface="+mn-cs"/>
              </a:rPr>
              <a:t>available for free</a:t>
            </a:r>
            <a:r>
              <a:rPr lang="en-US" sz="1000" b="0" i="1" dirty="0">
                <a:latin typeface="Arial"/>
                <a:ea typeface="ＭＳ Ｐゴシック"/>
                <a:cs typeface="+mn-cs"/>
              </a:rPr>
              <a:t> from the </a:t>
            </a:r>
            <a:r>
              <a:rPr lang="en-US" sz="1000" b="1" i="1" dirty="0">
                <a:latin typeface="Arial"/>
                <a:ea typeface="ＭＳ Ｐゴシック"/>
                <a:cs typeface="+mn-cs"/>
              </a:rPr>
              <a:t>iOS and Android</a:t>
            </a:r>
            <a:r>
              <a:rPr lang="en-US" sz="1000" b="0" i="1" dirty="0">
                <a:latin typeface="Arial"/>
                <a:ea typeface="ＭＳ Ｐゴシック"/>
                <a:cs typeface="+mn-cs"/>
              </a:rPr>
              <a:t> stores</a:t>
            </a:r>
          </a:p>
        </p:txBody>
      </p:sp>
      <p:pic>
        <p:nvPicPr>
          <p:cNvPr id="21" name="Picture 2" descr="D:\Mes Documents\Mes documents\Documents\Marketing plan\2011\Hercules templates\BandeauDJ.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2065" y="7748588"/>
            <a:ext cx="6858000" cy="1357312"/>
          </a:xfrm>
          <a:prstGeom prst="rect">
            <a:avLst/>
          </a:prstGeom>
          <a:noFill/>
          <a:ln w="9525">
            <a:noFill/>
            <a:miter lim="800000"/>
            <a:headEnd/>
            <a:tailEnd/>
          </a:ln>
        </p:spPr>
      </p:pic>
      <p:sp>
        <p:nvSpPr>
          <p:cNvPr id="22" name="ZoneTexte 46"/>
          <p:cNvSpPr txBox="1">
            <a:spLocks noChangeArrowheads="1"/>
          </p:cNvSpPr>
          <p:nvPr/>
        </p:nvSpPr>
        <p:spPr bwMode="auto">
          <a:xfrm>
            <a:off x="5216525" y="8677275"/>
            <a:ext cx="1574800" cy="428625"/>
          </a:xfrm>
          <a:prstGeom prst="rect">
            <a:avLst/>
          </a:prstGeom>
          <a:noFill/>
          <a:ln w="9525">
            <a:noFill/>
            <a:miter lim="800000"/>
            <a:headEnd/>
            <a:tailEnd/>
          </a:ln>
        </p:spPr>
        <p:txBody>
          <a:bodyPr>
            <a:spAutoFit/>
          </a:bodyPr>
          <a:lstStyle/>
          <a:p>
            <a:pPr algn="l" defTabSz="914400">
              <a:buNone/>
            </a:pPr>
            <a:r>
              <a:rPr lang="en-US" sz="1100" b="0" i="1" u="sng" dirty="0">
                <a:solidFill>
                  <a:schemeClr val="bg1"/>
                </a:solidFill>
                <a:latin typeface="Calibri"/>
                <a:ea typeface="ＭＳ Ｐゴシック"/>
                <a:cs typeface="+mn-cs"/>
              </a:rPr>
              <a:t>Your contact:</a:t>
            </a:r>
          </a:p>
          <a:p>
            <a:pPr algn="l" defTabSz="914400">
              <a:buNone/>
            </a:pPr>
            <a:r>
              <a:rPr lang="en-US" sz="1100" b="0" i="1" dirty="0" err="1">
                <a:solidFill>
                  <a:schemeClr val="bg1"/>
                </a:solidFill>
                <a:latin typeface="Calibri"/>
                <a:ea typeface="ＭＳ Ｐゴシック"/>
                <a:cs typeface="+mn-cs"/>
              </a:rPr>
              <a:t>xxxxxxxxxxxxxxxxxxxxxxx</a:t>
            </a:r>
            <a:endParaRPr lang="en-US" sz="1100" b="0" i="1" dirty="0">
              <a:solidFill>
                <a:schemeClr val="bg1"/>
              </a:solidFill>
              <a:latin typeface="Calibri"/>
              <a:ea typeface="ＭＳ Ｐゴシック"/>
              <a:cs typeface="+mn-cs"/>
            </a:endParaRPr>
          </a:p>
        </p:txBody>
      </p:sp>
      <p:sp>
        <p:nvSpPr>
          <p:cNvPr id="23" name="Rectangle 32"/>
          <p:cNvSpPr>
            <a:spLocks noChangeArrowheads="1"/>
          </p:cNvSpPr>
          <p:nvPr/>
        </p:nvSpPr>
        <p:spPr bwMode="auto">
          <a:xfrm>
            <a:off x="0" y="8630603"/>
            <a:ext cx="5218113" cy="553998"/>
          </a:xfrm>
          <a:prstGeom prst="rect">
            <a:avLst/>
          </a:prstGeom>
          <a:noFill/>
          <a:ln w="9525">
            <a:noFill/>
            <a:miter lim="800000"/>
            <a:headEnd/>
            <a:tailEnd/>
          </a:ln>
        </p:spPr>
        <p:txBody>
          <a:bodyPr wrap="square">
            <a:spAutoFit/>
          </a:bodyPr>
          <a:lstStyle/>
          <a:p>
            <a:pPr algn="just" defTabSz="914400">
              <a:buNone/>
            </a:pPr>
            <a:r>
              <a:rPr lang="en-US" sz="600" b="0" i="0">
                <a:solidFill>
                  <a:schemeClr val="bg1"/>
                </a:solidFill>
                <a:latin typeface="Calibri"/>
                <a:ea typeface="ＭＳ Ｐゴシック"/>
                <a:cs typeface="+mn-cs"/>
              </a:rPr>
              <a:t>© 2014 Guillemot Corporation S.A. All rights reserved. Hercules® is a registered trademark of Guillemot Corporation S.A. Apple and iPad are trademarks of Apple, Inc, registered in the United States of America and other countries. The </a:t>
            </a:r>
            <a:r>
              <a:rPr lang="en-US" sz="600" b="0" i="1">
                <a:solidFill>
                  <a:schemeClr val="bg1"/>
                </a:solidFill>
                <a:latin typeface="Calibri"/>
                <a:ea typeface="ＭＳ Ｐゴシック"/>
                <a:cs typeface="+mn-cs"/>
              </a:rPr>
              <a:t>Bluetooth®</a:t>
            </a:r>
            <a:r>
              <a:rPr lang="en-US" sz="600" b="0" i="0">
                <a:solidFill>
                  <a:schemeClr val="bg1"/>
                </a:solidFill>
                <a:latin typeface="Calibri"/>
                <a:ea typeface="ＭＳ Ｐゴシック"/>
                <a:cs typeface="+mn-cs"/>
              </a:rPr>
              <a:t> brand and logo are registered trademarks of </a:t>
            </a:r>
            <a:r>
              <a:rPr lang="en-US" sz="600" b="0" i="1">
                <a:solidFill>
                  <a:schemeClr val="bg1"/>
                </a:solidFill>
                <a:latin typeface="Calibri"/>
                <a:ea typeface="ＭＳ Ｐゴシック"/>
                <a:cs typeface="+mn-cs"/>
              </a:rPr>
              <a:t>Bluetooth</a:t>
            </a:r>
            <a:r>
              <a:rPr lang="en-US" sz="600" b="0" i="0">
                <a:solidFill>
                  <a:schemeClr val="bg1"/>
                </a:solidFill>
                <a:latin typeface="Calibri"/>
                <a:ea typeface="ＭＳ Ｐゴシック"/>
                <a:cs typeface="+mn-cs"/>
              </a:rPr>
              <a:t> SIG, Inc., and are used under license by Guillemot Corporation. Microsoft®, Windows® XP, Windows® Vista, Windows® 7, Windows® 8 are registered trademarks of Microsoft Corporation. All other trademarks and brand names are hereby acknowledged and are the property of their respective owners. Images and illustrations not binding. Contents, designs and specifications are liable to change without prior notice and may vary according to countries.</a:t>
            </a:r>
          </a:p>
        </p:txBody>
      </p:sp>
      <p:sp>
        <p:nvSpPr>
          <p:cNvPr id="24" name="Rectangle à coins arrondis 23"/>
          <p:cNvSpPr/>
          <p:nvPr/>
        </p:nvSpPr>
        <p:spPr>
          <a:xfrm>
            <a:off x="4637515" y="8262975"/>
            <a:ext cx="2220486"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800" b="0" i="0">
                <a:solidFill>
                  <a:schemeClr val="bg1"/>
                </a:solidFill>
                <a:latin typeface="Arial"/>
                <a:ea typeface="ＭＳ Ｐゴシック"/>
                <a:cs typeface="+mn-cs"/>
              </a:rPr>
              <a:t>Product reference / Barcode</a:t>
            </a:r>
          </a:p>
          <a:p>
            <a:pPr algn="ctr" defTabSz="914400">
              <a:buNone/>
            </a:pPr>
            <a:r>
              <a:rPr lang="en-US" sz="800" b="0" i="0">
                <a:solidFill>
                  <a:schemeClr val="bg1"/>
                </a:solidFill>
                <a:latin typeface="Arial"/>
                <a:ea typeface="ＭＳ Ｐゴシック"/>
                <a:cs typeface="+mn-cs"/>
              </a:rPr>
              <a:t>EMEA: </a:t>
            </a:r>
            <a:r>
              <a:rPr lang="fr-FR" sz="800" b="0" i="0">
                <a:solidFill>
                  <a:srgbClr val="FFFFFF"/>
                </a:solidFill>
                <a:latin typeface="Arial"/>
                <a:ea typeface="ＭＳ Ｐゴシック"/>
                <a:cs typeface="+mn-cs"/>
              </a:rPr>
              <a:t>4780773 / 3 36293 474451 9</a:t>
            </a:r>
          </a:p>
          <a:p>
            <a:pPr algn="ctr" defTabSz="914400">
              <a:buNone/>
            </a:pPr>
            <a:r>
              <a:rPr lang="fr-FR" sz="800" b="0" i="0">
                <a:solidFill>
                  <a:schemeClr val="bg1"/>
                </a:solidFill>
                <a:latin typeface="Arial"/>
                <a:ea typeface="ＭＳ Ｐゴシック"/>
                <a:cs typeface="+mn-cs"/>
              </a:rPr>
              <a:t>USA : </a:t>
            </a:r>
            <a:r>
              <a:rPr lang="en-US" sz="800" b="0" i="0">
                <a:solidFill>
                  <a:srgbClr val="FFFFFF"/>
                </a:solidFill>
                <a:latin typeface="Arial"/>
                <a:ea typeface="ＭＳ Ｐゴシック"/>
                <a:cs typeface="+mn-cs"/>
              </a:rPr>
              <a:t>4780773/ </a:t>
            </a:r>
            <a:r>
              <a:rPr lang="fr-FR" sz="800" b="0" i="0">
                <a:latin typeface="Arial"/>
                <a:ea typeface="ＭＳ Ｐゴシック"/>
                <a:cs typeface="+mn-cs"/>
              </a:rPr>
              <a:t>6 63296 41968 2</a:t>
            </a:r>
          </a:p>
        </p:txBody>
      </p:sp>
      <p:pic>
        <p:nvPicPr>
          <p:cNvPr id="1034" name="Picture 10" descr="C:\Users\phermant.GUILLEMOT\Desktop\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41" y="6191413"/>
            <a:ext cx="3027807" cy="224485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HERCULES MKG\DJING\Djuced\DJUCED App\pics\DJUCED-APP-Screensho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1943" y="6322039"/>
            <a:ext cx="1738143" cy="12696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HERCULES MKG\DJING\Djuced\DJUCED App\pics\logo_DJUCED_TAB_fondClai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80582" y="6191413"/>
            <a:ext cx="811881" cy="52409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195397" y="6805444"/>
            <a:ext cx="1782253" cy="600164"/>
          </a:xfrm>
          <a:prstGeom prst="rect">
            <a:avLst/>
          </a:prstGeom>
        </p:spPr>
        <p:txBody>
          <a:bodyPr wrap="square">
            <a:spAutoFit/>
          </a:bodyPr>
          <a:lstStyle/>
          <a:p>
            <a:pPr algn="l" defTabSz="914400">
              <a:buNone/>
            </a:pPr>
            <a:r>
              <a:rPr lang="en-US" sz="1100" b="1" i="0" dirty="0">
                <a:latin typeface="Arial"/>
                <a:ea typeface="ＭＳ Ｐゴシック"/>
                <a:cs typeface="+mn-cs"/>
              </a:rPr>
              <a:t>DJUCED™ App</a:t>
            </a:r>
          </a:p>
          <a:p>
            <a:pPr algn="l" defTabSz="914400">
              <a:buNone/>
            </a:pPr>
            <a:r>
              <a:rPr lang="en-US" sz="1050" b="0" i="0" dirty="0">
                <a:latin typeface="Arial"/>
                <a:ea typeface="ＭＳ Ｐゴシック"/>
                <a:cs typeface="+mn-cs"/>
              </a:rPr>
              <a:t>All the DJing features you need at your fingertips</a:t>
            </a:r>
          </a:p>
        </p:txBody>
      </p:sp>
      <p:sp>
        <p:nvSpPr>
          <p:cNvPr id="28" name="Rectangle 27"/>
          <p:cNvSpPr/>
          <p:nvPr/>
        </p:nvSpPr>
        <p:spPr>
          <a:xfrm>
            <a:off x="3179459" y="7591698"/>
            <a:ext cx="3630627" cy="584775"/>
          </a:xfrm>
          <a:prstGeom prst="rect">
            <a:avLst/>
          </a:prstGeom>
        </p:spPr>
        <p:txBody>
          <a:bodyPr wrap="square">
            <a:spAutoFit/>
          </a:bodyPr>
          <a:lstStyle/>
          <a:p>
            <a:pPr algn="l" defTabSz="914400">
              <a:buNone/>
            </a:pPr>
            <a:r>
              <a:rPr lang="en-US" sz="1050" b="0" i="1" dirty="0">
                <a:latin typeface="Arial"/>
                <a:ea typeface="ＭＳ Ｐゴシック"/>
                <a:cs typeface="+mn-cs"/>
              </a:rPr>
              <a:t>DJUCED™ App is a DJing application </a:t>
            </a:r>
            <a:r>
              <a:rPr lang="en-US" sz="1050" b="1" i="1" dirty="0">
                <a:latin typeface="Arial"/>
                <a:ea typeface="ＭＳ Ｐゴシック"/>
                <a:cs typeface="+mn-cs"/>
              </a:rPr>
              <a:t>available</a:t>
            </a:r>
            <a:r>
              <a:rPr lang="en-US" sz="1050" b="0" i="1" dirty="0">
                <a:latin typeface="Arial"/>
                <a:ea typeface="ＭＳ Ｐゴシック"/>
                <a:cs typeface="+mn-cs"/>
              </a:rPr>
              <a:t> from the </a:t>
            </a:r>
            <a:r>
              <a:rPr lang="en-US" sz="1050" b="1" i="1" dirty="0">
                <a:latin typeface="Arial"/>
                <a:ea typeface="ＭＳ Ｐゴシック"/>
                <a:cs typeface="+mn-cs"/>
              </a:rPr>
              <a:t>iOS and Android</a:t>
            </a:r>
            <a:r>
              <a:rPr lang="en-US" sz="1050" b="0" i="1" dirty="0">
                <a:latin typeface="Arial"/>
                <a:ea typeface="ＭＳ Ｐゴシック"/>
                <a:cs typeface="+mn-cs"/>
              </a:rPr>
              <a:t> stores</a:t>
            </a:r>
          </a:p>
          <a:p>
            <a:pPr algn="l" defTabSz="914400">
              <a:buNone/>
            </a:pPr>
            <a:r>
              <a:rPr lang="en-US" sz="1050" b="0" i="1" dirty="0">
                <a:latin typeface="Arial"/>
                <a:ea typeface="ＭＳ Ｐゴシック"/>
                <a:cs typeface="+mn-cs"/>
              </a:rPr>
              <a:t>Note: please check your Android device compatibility </a:t>
            </a:r>
            <a:r>
              <a:rPr lang="en-US" sz="1100" b="0" i="1" dirty="0">
                <a:latin typeface="Arial"/>
                <a:ea typeface="ＭＳ Ｐゴシック"/>
                <a:cs typeface="+mn-cs"/>
                <a:hlinkClick r:id="rId14"/>
              </a:rPr>
              <a:t>here</a:t>
            </a:r>
          </a:p>
        </p:txBody>
      </p:sp>
      <p:sp>
        <p:nvSpPr>
          <p:cNvPr id="30" name="ZoneTexte 10"/>
          <p:cNvSpPr txBox="1">
            <a:spLocks noChangeArrowheads="1"/>
          </p:cNvSpPr>
          <p:nvPr/>
        </p:nvSpPr>
        <p:spPr bwMode="auto">
          <a:xfrm>
            <a:off x="2126031" y="532606"/>
            <a:ext cx="2945912" cy="400110"/>
          </a:xfrm>
          <a:prstGeom prst="rect">
            <a:avLst/>
          </a:prstGeom>
          <a:noFill/>
          <a:ln w="9525">
            <a:noFill/>
            <a:miter lim="800000"/>
            <a:headEnd/>
            <a:tailEnd/>
          </a:ln>
        </p:spPr>
        <p:txBody>
          <a:bodyPr wrap="square">
            <a:spAutoFit/>
          </a:bodyPr>
          <a:lstStyle/>
          <a:p>
            <a:pPr marL="91440" indent="-91440" algn="ctr" defTabSz="914400">
              <a:buNone/>
            </a:pPr>
            <a:r>
              <a:rPr lang="en-US" sz="2000" b="1" dirty="0" smtClean="0">
                <a:latin typeface="Calibri"/>
                <a:ea typeface="ＭＳ Ｐゴシック"/>
              </a:rPr>
              <a:t>The</a:t>
            </a:r>
            <a:r>
              <a:rPr lang="en-US" sz="2000" b="1" i="0" dirty="0" smtClean="0">
                <a:latin typeface="Calibri"/>
                <a:ea typeface="ＭＳ Ｐゴシック"/>
              </a:rPr>
              <a:t> DJ </a:t>
            </a:r>
            <a:r>
              <a:rPr lang="en-US" sz="2000" b="1" dirty="0" smtClean="0">
                <a:latin typeface="Calibri"/>
                <a:ea typeface="ＭＳ Ｐゴシック"/>
              </a:rPr>
              <a:t>P</a:t>
            </a:r>
            <a:r>
              <a:rPr lang="en-US" sz="2000" b="1" i="0" dirty="0" smtClean="0">
                <a:latin typeface="Calibri"/>
                <a:ea typeface="ＭＳ Ｐゴシック"/>
              </a:rPr>
              <a:t>arty 3.0</a:t>
            </a:r>
            <a:endParaRPr lang="en-US" sz="2000" b="1" i="0" dirty="0">
              <a:latin typeface="Calibri"/>
              <a:ea typeface="ＭＳ Ｐゴシック"/>
            </a:endParaRPr>
          </a:p>
        </p:txBody>
      </p:sp>
      <p:pic>
        <p:nvPicPr>
          <p:cNvPr id="29"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47551" y="3983933"/>
            <a:ext cx="1024067" cy="1817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37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D:\Mes Documents\Mes documents\Documents\Marketing plan\2011\Hercules templates\BandeauDJ.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786688"/>
            <a:ext cx="6858000" cy="1357312"/>
          </a:xfrm>
          <a:prstGeom prst="rect">
            <a:avLst/>
          </a:prstGeom>
          <a:noFill/>
          <a:ln w="9525">
            <a:noFill/>
            <a:miter lim="800000"/>
            <a:headEnd/>
            <a:tailEnd/>
          </a:ln>
        </p:spPr>
      </p:pic>
      <p:sp>
        <p:nvSpPr>
          <p:cNvPr id="4" name="Rectangle 3"/>
          <p:cNvSpPr/>
          <p:nvPr/>
        </p:nvSpPr>
        <p:spPr>
          <a:xfrm>
            <a:off x="0" y="0"/>
            <a:ext cx="6858000" cy="539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US" sz="2400" dirty="0"/>
          </a:p>
        </p:txBody>
      </p:sp>
      <p:sp>
        <p:nvSpPr>
          <p:cNvPr id="17412" name="ZoneTexte 37"/>
          <p:cNvSpPr txBox="1">
            <a:spLocks noChangeArrowheads="1"/>
          </p:cNvSpPr>
          <p:nvPr/>
        </p:nvSpPr>
        <p:spPr bwMode="auto">
          <a:xfrm>
            <a:off x="61913" y="936625"/>
            <a:ext cx="1573212" cy="276999"/>
          </a:xfrm>
          <a:prstGeom prst="rect">
            <a:avLst/>
          </a:prstGeom>
          <a:noFill/>
          <a:ln w="9525">
            <a:noFill/>
            <a:miter lim="800000"/>
            <a:headEnd/>
            <a:tailEnd/>
          </a:ln>
        </p:spPr>
        <p:txBody>
          <a:bodyPr>
            <a:spAutoFit/>
          </a:bodyPr>
          <a:lstStyle/>
          <a:p>
            <a:pPr algn="l" defTabSz="914400">
              <a:buNone/>
            </a:pPr>
            <a:r>
              <a:rPr lang="en-US" sz="1200" b="1" i="0" dirty="0">
                <a:latin typeface="Calibri"/>
                <a:ea typeface="ＭＳ Ｐゴシック"/>
                <a:cs typeface="+mn-cs"/>
              </a:rPr>
              <a:t>www.hercules.com</a:t>
            </a:r>
          </a:p>
        </p:txBody>
      </p:sp>
      <p:pic>
        <p:nvPicPr>
          <p:cNvPr id="1741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613" y="157163"/>
            <a:ext cx="1112837" cy="750887"/>
          </a:xfrm>
          <a:prstGeom prst="rect">
            <a:avLst/>
          </a:prstGeom>
          <a:noFill/>
          <a:ln w="9525">
            <a:noFill/>
            <a:miter lim="800000"/>
            <a:headEnd/>
            <a:tailEnd/>
          </a:ln>
        </p:spPr>
      </p:pic>
      <p:sp>
        <p:nvSpPr>
          <p:cNvPr id="40" name="ZoneTexte 39"/>
          <p:cNvSpPr txBox="1"/>
          <p:nvPr/>
        </p:nvSpPr>
        <p:spPr>
          <a:xfrm>
            <a:off x="0" y="2132082"/>
            <a:ext cx="1573825" cy="553998"/>
          </a:xfrm>
          <a:prstGeom prst="rect">
            <a:avLst/>
          </a:prstGeom>
          <a:noFill/>
        </p:spPr>
        <p:txBody>
          <a:bodyPr wrap="square" rtlCol="0">
            <a:spAutoFit/>
          </a:bodyPr>
          <a:lstStyle/>
          <a:p>
            <a:pPr algn="r" defTabSz="914400">
              <a:buNone/>
            </a:pPr>
            <a:r>
              <a:rPr lang="en-US" sz="1500" b="1" i="0" dirty="0">
                <a:latin typeface="Calibri"/>
                <a:ea typeface="ＭＳ Ｐゴシック"/>
                <a:cs typeface="+mn-cs"/>
              </a:rPr>
              <a:t>A comprehensive DJ controller</a:t>
            </a:r>
          </a:p>
        </p:txBody>
      </p:sp>
      <p:sp>
        <p:nvSpPr>
          <p:cNvPr id="2" name="Rectangle 1"/>
          <p:cNvSpPr/>
          <p:nvPr/>
        </p:nvSpPr>
        <p:spPr>
          <a:xfrm>
            <a:off x="-2" y="8612068"/>
            <a:ext cx="6858001" cy="461665"/>
          </a:xfrm>
          <a:prstGeom prst="rect">
            <a:avLst/>
          </a:prstGeom>
        </p:spPr>
        <p:txBody>
          <a:bodyPr wrap="square">
            <a:spAutoFit/>
          </a:bodyPr>
          <a:lstStyle/>
          <a:p>
            <a:pPr algn="just" defTabSz="914400">
              <a:buNone/>
            </a:pPr>
            <a:r>
              <a:rPr lang="en-US" sz="600" b="0" i="0" dirty="0">
                <a:solidFill>
                  <a:schemeClr val="bg1"/>
                </a:solidFill>
                <a:latin typeface="Arial"/>
                <a:ea typeface="ＭＳ Ｐゴシック"/>
                <a:cs typeface="+mn-cs"/>
              </a:rPr>
              <a:t>© 2014 Guillemot Corporation S.A. All rights reserved. Hercules® is a registered trademark of Guillemot Corporation S.A. Apple and </a:t>
            </a:r>
            <a:r>
              <a:rPr lang="en-US" sz="600" b="0" i="0" dirty="0" err="1">
                <a:solidFill>
                  <a:schemeClr val="bg1"/>
                </a:solidFill>
                <a:latin typeface="Arial"/>
                <a:ea typeface="ＭＳ Ｐゴシック"/>
                <a:cs typeface="+mn-cs"/>
              </a:rPr>
              <a:t>iPad</a:t>
            </a:r>
            <a:r>
              <a:rPr lang="en-US" sz="600" b="0" i="0" dirty="0">
                <a:solidFill>
                  <a:schemeClr val="bg1"/>
                </a:solidFill>
                <a:latin typeface="Arial"/>
                <a:ea typeface="ＭＳ Ｐゴシック"/>
                <a:cs typeface="+mn-cs"/>
              </a:rPr>
              <a:t> are trademarks of Apple, Inc, registered in the United States of America and other countries. The </a:t>
            </a:r>
            <a:r>
              <a:rPr lang="en-US" sz="600" b="0" i="1" dirty="0">
                <a:solidFill>
                  <a:schemeClr val="bg1"/>
                </a:solidFill>
                <a:latin typeface="Arial"/>
                <a:ea typeface="ＭＳ Ｐゴシック"/>
                <a:cs typeface="+mn-cs"/>
              </a:rPr>
              <a:t>Bluetooth®</a:t>
            </a:r>
            <a:r>
              <a:rPr lang="en-US" sz="600" b="0" i="0" dirty="0">
                <a:solidFill>
                  <a:schemeClr val="bg1"/>
                </a:solidFill>
                <a:latin typeface="Arial"/>
                <a:ea typeface="ＭＳ Ｐゴシック"/>
                <a:cs typeface="+mn-cs"/>
              </a:rPr>
              <a:t> brand and logo are registered trademarks of </a:t>
            </a:r>
            <a:r>
              <a:rPr lang="en-US" sz="600" b="0" i="1" dirty="0">
                <a:solidFill>
                  <a:schemeClr val="bg1"/>
                </a:solidFill>
                <a:latin typeface="Arial"/>
                <a:ea typeface="ＭＳ Ｐゴシック"/>
                <a:cs typeface="+mn-cs"/>
              </a:rPr>
              <a:t>Bluetooth</a:t>
            </a:r>
            <a:r>
              <a:rPr lang="en-US" sz="600" b="0" i="0" dirty="0">
                <a:solidFill>
                  <a:schemeClr val="bg1"/>
                </a:solidFill>
                <a:latin typeface="Arial"/>
                <a:ea typeface="ＭＳ Ｐゴシック"/>
                <a:cs typeface="+mn-cs"/>
              </a:rPr>
              <a:t> SIG, Inc., and are used under license by Guillemot Corporation. Microsoft®, Windows® XP, Windows® Vista, Windows® 7, Windows® 8 are registered trademarks of Microsoft Corporation. All other trademarks and brand names are hereby acknowledged and are the property of their respective owners. Images and illustrations not binding. Contents, designs and specifications are liable to change without prior notice and may vary according to countries.</a:t>
            </a:r>
          </a:p>
        </p:txBody>
      </p:sp>
      <p:pic>
        <p:nvPicPr>
          <p:cNvPr id="3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8122" y="59752"/>
            <a:ext cx="4021118" cy="3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1551348" y="1014065"/>
            <a:ext cx="5263439" cy="3445103"/>
            <a:chOff x="-601561" y="984158"/>
            <a:chExt cx="9857932" cy="5946767"/>
          </a:xfrm>
        </p:grpSpPr>
        <p:pic>
          <p:nvPicPr>
            <p:cNvPr id="35" name="Imag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3262" y="1822088"/>
              <a:ext cx="6376674" cy="3896856"/>
            </a:xfrm>
            <a:prstGeom prst="rect">
              <a:avLst/>
            </a:prstGeom>
          </p:spPr>
        </p:pic>
        <p:cxnSp>
          <p:nvCxnSpPr>
            <p:cNvPr id="36" name="Connecteur droit 35"/>
            <p:cNvCxnSpPr/>
            <p:nvPr/>
          </p:nvCxnSpPr>
          <p:spPr>
            <a:xfrm flipH="1">
              <a:off x="1259633" y="4310591"/>
              <a:ext cx="134227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469549" y="3986179"/>
              <a:ext cx="1474718" cy="690650"/>
            </a:xfrm>
            <a:prstGeom prst="rect">
              <a:avLst/>
            </a:prstGeom>
            <a:noFill/>
          </p:spPr>
          <p:txBody>
            <a:bodyPr wrap="none" rtlCol="0">
              <a:spAutoFit/>
            </a:bodyPr>
            <a:lstStyle/>
            <a:p>
              <a:pPr algn="l" defTabSz="914400">
                <a:buNone/>
              </a:pPr>
              <a:r>
                <a:rPr lang="en-US" sz="1000" b="0" i="0">
                  <a:latin typeface="Arial"/>
                  <a:ea typeface="ＭＳ Ｐゴシック"/>
                  <a:cs typeface="+mn-cs"/>
                </a:rPr>
                <a:t>Capacitive</a:t>
              </a:r>
            </a:p>
            <a:p>
              <a:pPr algn="l" defTabSz="914400">
                <a:buNone/>
              </a:pPr>
              <a:r>
                <a:rPr lang="en-US" sz="1000" b="0" i="0">
                  <a:latin typeface="Arial"/>
                  <a:ea typeface="ＭＳ Ｐゴシック"/>
                  <a:cs typeface="+mn-cs"/>
                </a:rPr>
                <a:t>jog wheels</a:t>
              </a:r>
            </a:p>
          </p:txBody>
        </p:sp>
        <p:cxnSp>
          <p:nvCxnSpPr>
            <p:cNvPr id="39" name="Connecteur droit 38"/>
            <p:cNvCxnSpPr/>
            <p:nvPr/>
          </p:nvCxnSpPr>
          <p:spPr>
            <a:xfrm flipH="1">
              <a:off x="3203848" y="3986180"/>
              <a:ext cx="720080" cy="20162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069182" y="5974786"/>
              <a:ext cx="1498736" cy="425015"/>
            </a:xfrm>
            <a:prstGeom prst="rect">
              <a:avLst/>
            </a:prstGeom>
            <a:noFill/>
          </p:spPr>
          <p:txBody>
            <a:bodyPr wrap="none" rtlCol="0">
              <a:spAutoFit/>
            </a:bodyPr>
            <a:lstStyle/>
            <a:p>
              <a:pPr algn="l" defTabSz="914400">
                <a:buNone/>
              </a:pPr>
              <a:r>
                <a:rPr lang="en-US" sz="1000" b="0" i="0">
                  <a:latin typeface="Arial"/>
                  <a:ea typeface="ＭＳ Ｐゴシック"/>
                  <a:cs typeface="+mn-cs"/>
                </a:rPr>
                <a:t>3-band EQ</a:t>
              </a:r>
            </a:p>
          </p:txBody>
        </p:sp>
        <p:cxnSp>
          <p:nvCxnSpPr>
            <p:cNvPr id="42" name="Connecteur droit 41"/>
            <p:cNvCxnSpPr/>
            <p:nvPr/>
          </p:nvCxnSpPr>
          <p:spPr>
            <a:xfrm flipH="1">
              <a:off x="740897" y="2708920"/>
              <a:ext cx="134227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601561" y="2030171"/>
              <a:ext cx="1327607" cy="690650"/>
            </a:xfrm>
            <a:prstGeom prst="rect">
              <a:avLst/>
            </a:prstGeom>
            <a:noFill/>
          </p:spPr>
          <p:txBody>
            <a:bodyPr wrap="none" rtlCol="0">
              <a:spAutoFit/>
            </a:bodyPr>
            <a:lstStyle/>
            <a:p>
              <a:pPr algn="l" defTabSz="914400">
                <a:buNone/>
              </a:pPr>
              <a:r>
                <a:rPr lang="en-US" sz="1000" b="0" i="0">
                  <a:latin typeface="Arial"/>
                  <a:ea typeface="ＭＳ Ｐゴシック"/>
                  <a:cs typeface="+mn-cs"/>
                </a:rPr>
                <a:t>8 pads /</a:t>
              </a:r>
            </a:p>
            <a:p>
              <a:pPr algn="l" defTabSz="914400">
                <a:buNone/>
              </a:pPr>
              <a:r>
                <a:rPr lang="en-US" sz="1000" b="0" i="0">
                  <a:latin typeface="Arial"/>
                  <a:ea typeface="ＭＳ Ｐゴシック"/>
                  <a:cs typeface="+mn-cs"/>
                </a:rPr>
                <a:t>4 modes </a:t>
              </a:r>
            </a:p>
          </p:txBody>
        </p:sp>
        <p:cxnSp>
          <p:nvCxnSpPr>
            <p:cNvPr id="44" name="Connecteur droit 43"/>
            <p:cNvCxnSpPr>
              <a:stCxn id="45" idx="2"/>
            </p:cNvCxnSpPr>
            <p:nvPr/>
          </p:nvCxnSpPr>
          <p:spPr>
            <a:xfrm>
              <a:off x="2644420" y="1628442"/>
              <a:ext cx="919470" cy="82859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069182" y="1229991"/>
              <a:ext cx="1150473" cy="398451"/>
            </a:xfrm>
            <a:prstGeom prst="rect">
              <a:avLst/>
            </a:prstGeom>
            <a:noFill/>
          </p:spPr>
          <p:txBody>
            <a:bodyPr wrap="none" rtlCol="0">
              <a:spAutoFit/>
            </a:bodyPr>
            <a:lstStyle/>
            <a:p>
              <a:pPr algn="l" defTabSz="914400">
                <a:buNone/>
              </a:pPr>
              <a:r>
                <a:rPr lang="en-US" sz="900" b="0" i="0">
                  <a:latin typeface="Arial"/>
                  <a:ea typeface="ＭＳ Ｐゴシック"/>
                  <a:cs typeface="+mn-cs"/>
                </a:rPr>
                <a:t>Encoder</a:t>
              </a:r>
            </a:p>
          </p:txBody>
        </p:sp>
        <p:cxnSp>
          <p:nvCxnSpPr>
            <p:cNvPr id="46" name="Connecteur droit 45"/>
            <p:cNvCxnSpPr/>
            <p:nvPr/>
          </p:nvCxnSpPr>
          <p:spPr>
            <a:xfrm>
              <a:off x="4652108" y="1634302"/>
              <a:ext cx="0" cy="78504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3702992" y="1116119"/>
              <a:ext cx="1795963" cy="425015"/>
            </a:xfrm>
            <a:prstGeom prst="rect">
              <a:avLst/>
            </a:prstGeom>
            <a:noFill/>
          </p:spPr>
          <p:txBody>
            <a:bodyPr wrap="none" rtlCol="0">
              <a:spAutoFit/>
            </a:bodyPr>
            <a:lstStyle/>
            <a:p>
              <a:pPr algn="l" defTabSz="914400">
                <a:buNone/>
              </a:pPr>
              <a:r>
                <a:rPr lang="en-US" sz="1000" b="0" i="0">
                  <a:latin typeface="Arial"/>
                  <a:ea typeface="ＭＳ Ｐゴシック"/>
                  <a:cs typeface="+mn-cs"/>
                </a:rPr>
                <a:t>Mode display</a:t>
              </a:r>
            </a:p>
          </p:txBody>
        </p:sp>
        <p:cxnSp>
          <p:nvCxnSpPr>
            <p:cNvPr id="49" name="Connecteur droit 48"/>
            <p:cNvCxnSpPr/>
            <p:nvPr/>
          </p:nvCxnSpPr>
          <p:spPr>
            <a:xfrm>
              <a:off x="7269768" y="5490103"/>
              <a:ext cx="177392" cy="662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4689733" y="1471701"/>
              <a:ext cx="2298130" cy="19470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6553237" y="984158"/>
              <a:ext cx="1787849" cy="690650"/>
            </a:xfrm>
            <a:prstGeom prst="rect">
              <a:avLst/>
            </a:prstGeom>
            <a:noFill/>
          </p:spPr>
          <p:txBody>
            <a:bodyPr wrap="square" rtlCol="0">
              <a:spAutoFit/>
            </a:bodyPr>
            <a:lstStyle/>
            <a:p>
              <a:pPr algn="l" defTabSz="914400">
                <a:buNone/>
              </a:pPr>
              <a:r>
                <a:rPr lang="en-US" sz="1000" b="0" i="0">
                  <a:latin typeface="Arial"/>
                  <a:ea typeface="ＭＳ Ｐゴシック"/>
                  <a:cs typeface="+mn-cs"/>
                </a:rPr>
                <a:t>Browse</a:t>
              </a:r>
            </a:p>
            <a:p>
              <a:pPr algn="l" defTabSz="914400">
                <a:buNone/>
              </a:pPr>
              <a:r>
                <a:rPr lang="en-US" sz="1000" b="0" i="0">
                  <a:latin typeface="Arial"/>
                  <a:ea typeface="ＭＳ Ｐゴシック"/>
                  <a:cs typeface="+mn-cs"/>
                </a:rPr>
                <a:t>encoder</a:t>
              </a:r>
            </a:p>
          </p:txBody>
        </p:sp>
        <p:cxnSp>
          <p:nvCxnSpPr>
            <p:cNvPr id="52" name="Connecteur droit 51"/>
            <p:cNvCxnSpPr/>
            <p:nvPr/>
          </p:nvCxnSpPr>
          <p:spPr>
            <a:xfrm>
              <a:off x="4523056" y="5490103"/>
              <a:ext cx="0" cy="10158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3851920" y="6505910"/>
              <a:ext cx="1582800" cy="425015"/>
            </a:xfrm>
            <a:prstGeom prst="rect">
              <a:avLst/>
            </a:prstGeom>
            <a:noFill/>
          </p:spPr>
          <p:txBody>
            <a:bodyPr wrap="none" rtlCol="0">
              <a:spAutoFit/>
            </a:bodyPr>
            <a:lstStyle/>
            <a:p>
              <a:pPr algn="l" defTabSz="914400">
                <a:buNone/>
              </a:pPr>
              <a:r>
                <a:rPr lang="en-US" sz="1000" b="0" i="0">
                  <a:latin typeface="Arial"/>
                  <a:ea typeface="ＭＳ Ｐゴシック"/>
                  <a:cs typeface="+mn-cs"/>
                </a:rPr>
                <a:t>Cross fader</a:t>
              </a:r>
            </a:p>
          </p:txBody>
        </p:sp>
        <p:sp>
          <p:nvSpPr>
            <p:cNvPr id="54" name="ZoneTexte 53"/>
            <p:cNvSpPr txBox="1"/>
            <p:nvPr/>
          </p:nvSpPr>
          <p:spPr>
            <a:xfrm>
              <a:off x="6840408" y="6048570"/>
              <a:ext cx="2216280" cy="690650"/>
            </a:xfrm>
            <a:prstGeom prst="rect">
              <a:avLst/>
            </a:prstGeom>
            <a:noFill/>
          </p:spPr>
          <p:txBody>
            <a:bodyPr wrap="none" rtlCol="0">
              <a:spAutoFit/>
            </a:bodyPr>
            <a:lstStyle/>
            <a:p>
              <a:pPr algn="l" defTabSz="914400">
                <a:buNone/>
              </a:pPr>
              <a:r>
                <a:rPr lang="en-US" sz="1000" b="0" i="0">
                  <a:latin typeface="Arial"/>
                  <a:ea typeface="ＭＳ Ｐゴシック"/>
                  <a:cs typeface="+mn-cs"/>
                </a:rPr>
                <a:t>Transport buttons</a:t>
              </a:r>
            </a:p>
            <a:p>
              <a:pPr algn="l" defTabSz="914400">
                <a:buNone/>
              </a:pPr>
              <a:r>
                <a:rPr lang="en-US" sz="1000" b="0" i="0">
                  <a:latin typeface="Arial"/>
                  <a:ea typeface="ＭＳ Ｐゴシック"/>
                  <a:cs typeface="+mn-cs"/>
                </a:rPr>
                <a:t>Play / Cue / Sync</a:t>
              </a:r>
            </a:p>
          </p:txBody>
        </p:sp>
        <p:cxnSp>
          <p:nvCxnSpPr>
            <p:cNvPr id="55" name="Connecteur droit 54"/>
            <p:cNvCxnSpPr/>
            <p:nvPr/>
          </p:nvCxnSpPr>
          <p:spPr>
            <a:xfrm flipH="1">
              <a:off x="5947340" y="3429000"/>
              <a:ext cx="20810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7960228" y="3131676"/>
              <a:ext cx="1296143" cy="690650"/>
            </a:xfrm>
            <a:prstGeom prst="rect">
              <a:avLst/>
            </a:prstGeom>
            <a:noFill/>
          </p:spPr>
          <p:txBody>
            <a:bodyPr wrap="square" rtlCol="0">
              <a:spAutoFit/>
            </a:bodyPr>
            <a:lstStyle/>
            <a:p>
              <a:pPr algn="l" defTabSz="914400">
                <a:buNone/>
              </a:pPr>
              <a:r>
                <a:rPr lang="en-US" sz="1000" b="0" i="0">
                  <a:latin typeface="Arial"/>
                  <a:ea typeface="ＭＳ Ｐゴシック"/>
                  <a:cs typeface="+mn-cs"/>
                </a:rPr>
                <a:t>Pitch fader</a:t>
              </a:r>
            </a:p>
          </p:txBody>
        </p:sp>
        <p:cxnSp>
          <p:nvCxnSpPr>
            <p:cNvPr id="57" name="Connecteur droit 56"/>
            <p:cNvCxnSpPr/>
            <p:nvPr/>
          </p:nvCxnSpPr>
          <p:spPr>
            <a:xfrm>
              <a:off x="5369582" y="5124168"/>
              <a:ext cx="282538" cy="92440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5194944" y="6119900"/>
              <a:ext cx="1630836" cy="398451"/>
            </a:xfrm>
            <a:prstGeom prst="rect">
              <a:avLst/>
            </a:prstGeom>
            <a:noFill/>
          </p:spPr>
          <p:txBody>
            <a:bodyPr wrap="none" rtlCol="0">
              <a:spAutoFit/>
            </a:bodyPr>
            <a:lstStyle/>
            <a:p>
              <a:pPr algn="l" defTabSz="914400">
                <a:buNone/>
              </a:pPr>
              <a:r>
                <a:rPr lang="en-US" sz="900" b="0" i="0">
                  <a:latin typeface="Arial"/>
                  <a:ea typeface="ＭＳ Ｐゴシック"/>
                  <a:cs typeface="+mn-cs"/>
                </a:rPr>
                <a:t>Volume fader</a:t>
              </a:r>
            </a:p>
          </p:txBody>
        </p:sp>
      </p:grpSp>
      <p:sp>
        <p:nvSpPr>
          <p:cNvPr id="60" name="ZoneTexte 59"/>
          <p:cNvSpPr txBox="1"/>
          <p:nvPr/>
        </p:nvSpPr>
        <p:spPr>
          <a:xfrm>
            <a:off x="0" y="4860032"/>
            <a:ext cx="1501817" cy="784830"/>
          </a:xfrm>
          <a:prstGeom prst="rect">
            <a:avLst/>
          </a:prstGeom>
          <a:noFill/>
        </p:spPr>
        <p:txBody>
          <a:bodyPr wrap="square" rtlCol="0">
            <a:spAutoFit/>
          </a:bodyPr>
          <a:lstStyle/>
          <a:p>
            <a:pPr algn="r" defTabSz="914400">
              <a:buNone/>
            </a:pPr>
            <a:r>
              <a:rPr lang="en-US" sz="1500" b="1" i="0" dirty="0">
                <a:latin typeface="Calibri"/>
                <a:ea typeface="ＭＳ Ｐゴシック"/>
                <a:cs typeface="+mn-cs"/>
              </a:rPr>
              <a:t>Featuring a </a:t>
            </a:r>
            <a:r>
              <a:rPr lang="en-US" sz="1500" b="1" i="0" dirty="0" smtClean="0">
                <a:latin typeface="Calibri"/>
                <a:ea typeface="ＭＳ Ｐゴシック"/>
                <a:cs typeface="+mn-cs"/>
              </a:rPr>
              <a:t>slim</a:t>
            </a:r>
          </a:p>
          <a:p>
            <a:pPr algn="r" defTabSz="914400">
              <a:buNone/>
            </a:pPr>
            <a:r>
              <a:rPr lang="en-US" sz="1500" b="1" i="0" dirty="0" smtClean="0">
                <a:latin typeface="Calibri"/>
                <a:ea typeface="ＭＳ Ｐゴシック"/>
                <a:cs typeface="+mn-cs"/>
              </a:rPr>
              <a:t>and elegant design</a:t>
            </a:r>
            <a:endParaRPr lang="en-US" sz="1500" b="1" i="0" dirty="0">
              <a:latin typeface="Calibri"/>
              <a:ea typeface="ＭＳ Ｐゴシック"/>
              <a:cs typeface="+mn-cs"/>
            </a:endParaRPr>
          </a:p>
        </p:txBody>
      </p:sp>
      <p:sp>
        <p:nvSpPr>
          <p:cNvPr id="63" name="ZoneTexte 62"/>
          <p:cNvSpPr txBox="1"/>
          <p:nvPr/>
        </p:nvSpPr>
        <p:spPr>
          <a:xfrm>
            <a:off x="0" y="6732238"/>
            <a:ext cx="1549184" cy="784830"/>
          </a:xfrm>
          <a:prstGeom prst="rect">
            <a:avLst/>
          </a:prstGeom>
          <a:noFill/>
        </p:spPr>
        <p:txBody>
          <a:bodyPr wrap="square" rtlCol="0">
            <a:spAutoFit/>
          </a:bodyPr>
          <a:lstStyle/>
          <a:p>
            <a:pPr algn="r" defTabSz="914400">
              <a:buNone/>
            </a:pPr>
            <a:r>
              <a:rPr lang="en-US" sz="1500" b="1" i="0">
                <a:latin typeface="Calibri"/>
                <a:ea typeface="ＭＳ Ｐゴシック"/>
                <a:cs typeface="+mn-cs"/>
              </a:rPr>
              <a:t>With trendy</a:t>
            </a:r>
          </a:p>
          <a:p>
            <a:pPr algn="r" defTabSz="914400">
              <a:buNone/>
            </a:pPr>
            <a:r>
              <a:rPr lang="en-US" sz="1500" b="1" i="0">
                <a:latin typeface="Calibri"/>
                <a:ea typeface="ＭＳ Ｐゴシック"/>
                <a:cs typeface="+mn-cs"/>
              </a:rPr>
              <a:t>backlighting effects</a:t>
            </a:r>
          </a:p>
        </p:txBody>
      </p:sp>
      <p:sp>
        <p:nvSpPr>
          <p:cNvPr id="5" name="Rectangle 4"/>
          <p:cNvSpPr/>
          <p:nvPr/>
        </p:nvSpPr>
        <p:spPr>
          <a:xfrm>
            <a:off x="2209906" y="613955"/>
            <a:ext cx="3246402" cy="400110"/>
          </a:xfrm>
          <a:prstGeom prst="rect">
            <a:avLst/>
          </a:prstGeom>
        </p:spPr>
        <p:txBody>
          <a:bodyPr wrap="none">
            <a:spAutoFit/>
          </a:bodyPr>
          <a:lstStyle/>
          <a:p>
            <a:pPr algn="l" defTabSz="914400">
              <a:buNone/>
            </a:pPr>
            <a:r>
              <a:rPr lang="en-US" sz="2000" b="1" i="0">
                <a:latin typeface="Arial"/>
                <a:ea typeface="ＭＳ Ｐゴシック"/>
                <a:cs typeface="+mn-cs"/>
              </a:rPr>
              <a:t>1 DJ controller. 3 modes</a:t>
            </a: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8363" y="4572000"/>
            <a:ext cx="4101782" cy="80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2856" y="6039932"/>
            <a:ext cx="4671578" cy="257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Rectangle à coins arrondis 63"/>
          <p:cNvSpPr/>
          <p:nvPr/>
        </p:nvSpPr>
        <p:spPr>
          <a:xfrm>
            <a:off x="4862512" y="8257032"/>
            <a:ext cx="1995487" cy="4047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buNone/>
            </a:pPr>
            <a:r>
              <a:rPr lang="en-US" sz="700" b="0" i="0">
                <a:solidFill>
                  <a:schemeClr val="bg1"/>
                </a:solidFill>
                <a:latin typeface="Arial"/>
                <a:ea typeface="ＭＳ Ｐゴシック"/>
                <a:cs typeface="+mn-cs"/>
              </a:rPr>
              <a:t>Product reference no. / Barcode</a:t>
            </a:r>
          </a:p>
          <a:p>
            <a:pPr algn="ctr" defTabSz="914400">
              <a:buNone/>
            </a:pPr>
            <a:r>
              <a:rPr lang="en-US" sz="700" b="0" i="0">
                <a:solidFill>
                  <a:schemeClr val="bg1"/>
                </a:solidFill>
                <a:latin typeface="Arial"/>
                <a:ea typeface="ＭＳ Ｐゴシック"/>
                <a:cs typeface="+mn-cs"/>
              </a:rPr>
              <a:t>EMEA: </a:t>
            </a:r>
            <a:r>
              <a:rPr lang="fr-FR" sz="700" b="0" i="0">
                <a:solidFill>
                  <a:srgbClr val="FFFFFF"/>
                </a:solidFill>
                <a:latin typeface="Arial"/>
                <a:ea typeface="ＭＳ Ｐゴシック"/>
                <a:cs typeface="+mn-cs"/>
              </a:rPr>
              <a:t>4780773 / 3 36293 474451 9</a:t>
            </a:r>
          </a:p>
          <a:p>
            <a:pPr algn="ctr" defTabSz="914400">
              <a:buNone/>
            </a:pPr>
            <a:r>
              <a:rPr lang="fr-FR" sz="700" b="0" i="0">
                <a:solidFill>
                  <a:schemeClr val="bg1"/>
                </a:solidFill>
                <a:latin typeface="Arial"/>
                <a:ea typeface="ＭＳ Ｐゴシック"/>
                <a:cs typeface="+mn-cs"/>
              </a:rPr>
              <a:t>USA : </a:t>
            </a:r>
            <a:r>
              <a:rPr lang="en-US" sz="700" b="0" i="0">
                <a:solidFill>
                  <a:srgbClr val="FFFFFF"/>
                </a:solidFill>
                <a:latin typeface="Arial"/>
                <a:ea typeface="ＭＳ Ｐゴシック"/>
                <a:cs typeface="+mn-cs"/>
              </a:rPr>
              <a:t>4780773/ </a:t>
            </a:r>
            <a:r>
              <a:rPr lang="fr-FR" sz="700" b="0" i="0">
                <a:latin typeface="Arial"/>
                <a:ea typeface="ＭＳ Ｐゴシック"/>
                <a:cs typeface="+mn-cs"/>
              </a:rPr>
              <a:t>6 63296 41968 2</a:t>
            </a:r>
          </a:p>
        </p:txBody>
      </p:sp>
      <p:pic>
        <p:nvPicPr>
          <p:cNvPr id="3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4149" y="5380270"/>
            <a:ext cx="4175996" cy="64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6016</TotalTime>
  <Words>1599</Words>
  <Application>Microsoft Office PowerPoint</Application>
  <PresentationFormat>Affichage à l'écran (4:3)</PresentationFormat>
  <Paragraphs>154</Paragraphs>
  <Slides>4</Slides>
  <Notes>3</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Estelle Gindreau;Nicolas Robic</dc:creator>
  <cp:lastModifiedBy>Estelle Gindreau</cp:lastModifiedBy>
  <cp:revision>393</cp:revision>
  <cp:lastPrinted>2014-10-30T13:57:20Z</cp:lastPrinted>
  <dcterms:created xsi:type="dcterms:W3CDTF">2011-08-29T05:58:34Z</dcterms:created>
  <dcterms:modified xsi:type="dcterms:W3CDTF">2014-11-04T14:53:25Z</dcterms:modified>
</cp:coreProperties>
</file>